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9" r:id="rId6"/>
    <p:sldId id="270" r:id="rId7"/>
    <p:sldId id="263" r:id="rId8"/>
    <p:sldId id="262"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B022010-2BE2-4324-8967-B3C32447A45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7691D7F0-FC63-46C2-A2B1-E9FD968B9E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A98A607E-9115-4E89-8751-27A9887F292C}"/>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5" name="Espace réservé du pied de page 4">
            <a:extLst>
              <a:ext uri="{FF2B5EF4-FFF2-40B4-BE49-F238E27FC236}">
                <a16:creationId xmlns:a16="http://schemas.microsoft.com/office/drawing/2014/main" xmlns="" id="{F9375064-BACA-49A7-81D4-8977D9F0A6A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1D0434D-F455-42B0-976C-AD18D6610FF5}"/>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7458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ACD7C8-2915-44F2-84BA-044B37698D7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D89DCC49-6AD8-4F8D-99DC-83A9BDC512B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06629E5-D235-4A5B-AA9F-8B49FB07005F}"/>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5" name="Espace réservé du pied de page 4">
            <a:extLst>
              <a:ext uri="{FF2B5EF4-FFF2-40B4-BE49-F238E27FC236}">
                <a16:creationId xmlns:a16="http://schemas.microsoft.com/office/drawing/2014/main" xmlns="" id="{D66C6896-C185-422F-B687-955B08BA8E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4DF3C8B4-125C-4724-9CEC-7FABD67540F1}"/>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363677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B6184250-A2AE-4523-A461-BD590EF73D8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D99724D8-0921-493C-9ABF-17E48582F7F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FE37FDD-3D41-486A-AECD-F0C2628BFB60}"/>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5" name="Espace réservé du pied de page 4">
            <a:extLst>
              <a:ext uri="{FF2B5EF4-FFF2-40B4-BE49-F238E27FC236}">
                <a16:creationId xmlns:a16="http://schemas.microsoft.com/office/drawing/2014/main" xmlns="" id="{9D584D75-CD1A-45C6-8C13-5A31635E87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A3225CA-0B26-4204-9B5F-52529639008B}"/>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238111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6DAC7EE-ACEA-431B-89C1-F1CB8F6F8AD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D6EA8DCA-AE72-4164-AE1E-BE4C66B7A7B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223DC7CD-20FC-4B65-B970-922C1FE53FB4}"/>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5" name="Espace réservé du pied de page 4">
            <a:extLst>
              <a:ext uri="{FF2B5EF4-FFF2-40B4-BE49-F238E27FC236}">
                <a16:creationId xmlns:a16="http://schemas.microsoft.com/office/drawing/2014/main" xmlns="" id="{61F841C3-6936-404C-8C36-1518D279AB0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4AEC860-277D-4043-8277-FE9626BF810D}"/>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307112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C0B111B-1C98-48E1-930F-A84513AEB0F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03F59140-F51D-434D-B710-ADB2732D07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EDC62FD1-FD01-4DA6-86F3-72B08E2717E5}"/>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5" name="Espace réservé du pied de page 4">
            <a:extLst>
              <a:ext uri="{FF2B5EF4-FFF2-40B4-BE49-F238E27FC236}">
                <a16:creationId xmlns:a16="http://schemas.microsoft.com/office/drawing/2014/main" xmlns="" id="{FE13B607-CA48-4EE2-B71B-9F4633DB6E7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D188260-30DF-40A9-97A1-D5CF22F2FCF8}"/>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396077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B704A81-5788-4A1F-99E9-820678EB6DB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961CFEF-2127-456C-9C90-8752F94007D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3CAF043E-B549-490D-BC34-FF75C8B4D1B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1936153E-810A-451B-AEAC-BCAC72E17D17}"/>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6" name="Espace réservé du pied de page 5">
            <a:extLst>
              <a:ext uri="{FF2B5EF4-FFF2-40B4-BE49-F238E27FC236}">
                <a16:creationId xmlns:a16="http://schemas.microsoft.com/office/drawing/2014/main" xmlns="" id="{F345B92A-3FF2-43D5-BE54-60BC6D8E607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D8A45FA1-9EC4-424D-B705-A2F473D4DC6D}"/>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63277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A5AE48F-841C-4072-B58E-F234BB589E6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F39F256D-37E6-45DA-9E0B-6AD683D2C7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4956F475-3E61-4A4F-AA46-53BBBAF6ADE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1F3A7A1F-F633-49FC-B366-48187BE8D5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DFA52DC1-A6CD-4EAE-82A8-4A8F3FBB089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B89BDAF9-6D3F-4750-B9AE-3B0FD34640B1}"/>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8" name="Espace réservé du pied de page 7">
            <a:extLst>
              <a:ext uri="{FF2B5EF4-FFF2-40B4-BE49-F238E27FC236}">
                <a16:creationId xmlns:a16="http://schemas.microsoft.com/office/drawing/2014/main" xmlns="" id="{909474AC-B7DC-4BDB-B486-7BFEAA656CC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E384621E-715E-402E-8803-D57EAC3A6412}"/>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404482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09758A-1F7E-433F-97BB-E888B6519B0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2483754D-F70E-4D45-BBC6-E7391C02B0E1}"/>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4" name="Espace réservé du pied de page 3">
            <a:extLst>
              <a:ext uri="{FF2B5EF4-FFF2-40B4-BE49-F238E27FC236}">
                <a16:creationId xmlns:a16="http://schemas.microsoft.com/office/drawing/2014/main" xmlns="" id="{4DC1A533-9F79-40C2-8145-6BA1DE2A878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26D1BF5B-B428-421A-B36C-C4F5A731B3AA}"/>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2902820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80743F6D-2100-4974-8A54-2C7B1083969E}"/>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3" name="Espace réservé du pied de page 2">
            <a:extLst>
              <a:ext uri="{FF2B5EF4-FFF2-40B4-BE49-F238E27FC236}">
                <a16:creationId xmlns:a16="http://schemas.microsoft.com/office/drawing/2014/main" xmlns="" id="{31502C3E-2401-4CF0-810B-7EA5CCE7029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3AEDE120-7A21-44BB-A372-52ED14CF127F}"/>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382165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0BBDD4-6FE6-4AB8-B663-3E9666E1E14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28256047-005E-4CDA-8EFA-8B112DD6EC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BD47D81B-E3F0-4A92-AB75-A06A98C6C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D5C58CB8-D62C-452A-867D-8137A2F71DB9}"/>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6" name="Espace réservé du pied de page 5">
            <a:extLst>
              <a:ext uri="{FF2B5EF4-FFF2-40B4-BE49-F238E27FC236}">
                <a16:creationId xmlns:a16="http://schemas.microsoft.com/office/drawing/2014/main" xmlns="" id="{408EBC4C-5FA2-43E3-AA1B-73593810803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461AF56A-2D94-49D9-8156-542A3B7BC807}"/>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36654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738368C-81A9-4A0B-A630-2D7A2B29CA0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3EF5E94C-8956-46A5-B381-D9E7726A29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43CF07AD-3148-486A-9C2D-ED9A5CDA0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AB529E2A-633A-4F13-8486-ADB1A763AFEC}"/>
              </a:ext>
            </a:extLst>
          </p:cNvPr>
          <p:cNvSpPr>
            <a:spLocks noGrp="1"/>
          </p:cNvSpPr>
          <p:nvPr>
            <p:ph type="dt" sz="half" idx="10"/>
          </p:nvPr>
        </p:nvSpPr>
        <p:spPr/>
        <p:txBody>
          <a:bodyPr/>
          <a:lstStyle/>
          <a:p>
            <a:fld id="{F03DB62A-7F07-4854-84B4-FD9C45D1B1A2}" type="datetimeFigureOut">
              <a:rPr lang="fr-FR" smtClean="0"/>
              <a:t>15/02/2022</a:t>
            </a:fld>
            <a:endParaRPr lang="fr-FR"/>
          </a:p>
        </p:txBody>
      </p:sp>
      <p:sp>
        <p:nvSpPr>
          <p:cNvPr id="6" name="Espace réservé du pied de page 5">
            <a:extLst>
              <a:ext uri="{FF2B5EF4-FFF2-40B4-BE49-F238E27FC236}">
                <a16:creationId xmlns:a16="http://schemas.microsoft.com/office/drawing/2014/main" xmlns="" id="{5A008CB4-3DCF-4777-99FE-35C149A43F4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3319CEA-6E37-419C-B172-2ABFCC5890D3}"/>
              </a:ext>
            </a:extLst>
          </p:cNvPr>
          <p:cNvSpPr>
            <a:spLocks noGrp="1"/>
          </p:cNvSpPr>
          <p:nvPr>
            <p:ph type="sldNum" sz="quarter" idx="12"/>
          </p:nvPr>
        </p:nvSpPr>
        <p:spPr/>
        <p:txBody>
          <a:bodyPr/>
          <a:lstStyle/>
          <a:p>
            <a:fld id="{3DE895F2-3559-4C2C-BB5F-425743ADEF92}" type="slidenum">
              <a:rPr lang="fr-FR" smtClean="0"/>
              <a:t>‹N°›</a:t>
            </a:fld>
            <a:endParaRPr lang="fr-FR"/>
          </a:p>
        </p:txBody>
      </p:sp>
    </p:spTree>
    <p:extLst>
      <p:ext uri="{BB962C8B-B14F-4D97-AF65-F5344CB8AC3E}">
        <p14:creationId xmlns:p14="http://schemas.microsoft.com/office/powerpoint/2010/main" val="202530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76BFD0C0-D4DF-42C3-B220-C3E1517811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F01A699E-4DF6-4BCB-8325-E70E61971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C89AD6C-DDFC-4253-9FB8-8E924CABF8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DB62A-7F07-4854-84B4-FD9C45D1B1A2}" type="datetimeFigureOut">
              <a:rPr lang="fr-FR" smtClean="0"/>
              <a:t>15/02/2022</a:t>
            </a:fld>
            <a:endParaRPr lang="fr-FR"/>
          </a:p>
        </p:txBody>
      </p:sp>
      <p:sp>
        <p:nvSpPr>
          <p:cNvPr id="5" name="Espace réservé du pied de page 4">
            <a:extLst>
              <a:ext uri="{FF2B5EF4-FFF2-40B4-BE49-F238E27FC236}">
                <a16:creationId xmlns:a16="http://schemas.microsoft.com/office/drawing/2014/main" xmlns="" id="{20907A88-6A1B-4F19-BD22-61A6B4FD70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A47FECAC-1089-443F-A0E9-3E3109FDE5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895F2-3559-4C2C-BB5F-425743ADEF92}" type="slidenum">
              <a:rPr lang="fr-FR" smtClean="0"/>
              <a:t>‹N°›</a:t>
            </a:fld>
            <a:endParaRPr lang="fr-FR"/>
          </a:p>
        </p:txBody>
      </p:sp>
    </p:spTree>
    <p:extLst>
      <p:ext uri="{BB962C8B-B14F-4D97-AF65-F5344CB8AC3E}">
        <p14:creationId xmlns:p14="http://schemas.microsoft.com/office/powerpoint/2010/main" val="3013917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5.svg"/><Relationship Id="rId4" Type="http://schemas.openxmlformats.org/officeDocument/2006/relationships/image" Target="../media/image7.png"/><Relationship Id="rId9" Type="http://schemas.openxmlformats.org/officeDocument/2006/relationships/image" Target="../media/image19.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A0FE184-408E-47AA-B0BA-304B3FC91197}"/>
              </a:ext>
            </a:extLst>
          </p:cNvPr>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fr-FR" dirty="0">
                <a:ln w="0"/>
                <a:effectLst>
                  <a:outerShdw blurRad="38100" dist="19050" dir="2700000" algn="tl" rotWithShape="0">
                    <a:schemeClr val="dk1">
                      <a:alpha val="40000"/>
                    </a:schemeClr>
                  </a:outerShdw>
                </a:effectLst>
              </a:rPr>
              <a:t>Définition de l’ULIS</a:t>
            </a:r>
          </a:p>
        </p:txBody>
      </p:sp>
      <p:sp>
        <p:nvSpPr>
          <p:cNvPr id="3" name="Espace réservé du contenu 2">
            <a:extLst>
              <a:ext uri="{FF2B5EF4-FFF2-40B4-BE49-F238E27FC236}">
                <a16:creationId xmlns:a16="http://schemas.microsoft.com/office/drawing/2014/main" xmlns="" id="{692D2B82-69C6-478D-A0F2-93BDF5A77A5A}"/>
              </a:ext>
            </a:extLst>
          </p:cNvPr>
          <p:cNvSpPr>
            <a:spLocks noGrp="1"/>
          </p:cNvSpPr>
          <p:nvPr>
            <p:ph idx="1"/>
          </p:nvPr>
        </p:nvSpPr>
        <p:spPr/>
        <p:txBody>
          <a:bodyPr>
            <a:normAutofit lnSpcReduction="10000"/>
          </a:bodyPr>
          <a:lstStyle/>
          <a:p>
            <a:pPr algn="l"/>
            <a:endParaRPr lang="fr-FR" sz="1200" b="0" i="0" u="none" strike="noStrike" baseline="0" dirty="0">
              <a:solidFill>
                <a:srgbClr val="000000"/>
              </a:solidFill>
              <a:latin typeface="Arial" panose="020B0604020202020204" pitchFamily="34" charset="0"/>
            </a:endParaRPr>
          </a:p>
          <a:p>
            <a:r>
              <a:rPr lang="fr-FR" sz="2800" b="0" i="0" u="none" strike="noStrike" baseline="0" dirty="0">
                <a:solidFill>
                  <a:srgbClr val="000000"/>
                </a:solidFill>
                <a:latin typeface="Arial" panose="020B0604020202020204" pitchFamily="34" charset="0"/>
              </a:rPr>
              <a:t>L’unité localisée pour l’inclusion scolaire est </a:t>
            </a:r>
            <a:r>
              <a:rPr lang="fr-FR" sz="2800" b="1" i="0" u="none" strike="noStrike" baseline="0" dirty="0">
                <a:solidFill>
                  <a:srgbClr val="000000"/>
                </a:solidFill>
                <a:latin typeface="Arial" panose="020B0604020202020204" pitchFamily="34" charset="0"/>
              </a:rPr>
              <a:t>un dispositif collectif de scolarisation </a:t>
            </a:r>
            <a:r>
              <a:rPr lang="fr-FR" sz="2800" b="0" i="0" u="none" strike="noStrike" baseline="0" dirty="0">
                <a:solidFill>
                  <a:srgbClr val="000000"/>
                </a:solidFill>
                <a:latin typeface="Arial" panose="020B0604020202020204" pitchFamily="34" charset="0"/>
              </a:rPr>
              <a:t>en milieu ordinaire, qui permet à des élèves en situation de handicap de poursuivre leur scolarisation au lycée professionnel.</a:t>
            </a:r>
          </a:p>
          <a:p>
            <a:pPr marL="0" indent="0" algn="l">
              <a:buNone/>
            </a:pPr>
            <a:endParaRPr lang="fr-FR" sz="1200" b="0" i="0" u="none" strike="noStrike" baseline="0" dirty="0">
              <a:solidFill>
                <a:srgbClr val="000000"/>
              </a:solidFill>
              <a:latin typeface="Arial" panose="020B0604020202020204" pitchFamily="34" charset="0"/>
            </a:endParaRPr>
          </a:p>
          <a:p>
            <a:r>
              <a:rPr lang="fr-FR" sz="2800" b="0" i="0" u="none" strike="noStrike" baseline="0" dirty="0">
                <a:solidFill>
                  <a:srgbClr val="000000"/>
                </a:solidFill>
                <a:latin typeface="Arial" panose="020B0604020202020204" pitchFamily="34" charset="0"/>
              </a:rPr>
              <a:t>L’ULIS s’inscrit dans le </a:t>
            </a:r>
            <a:r>
              <a:rPr lang="fr-FR" sz="2800" b="1" i="0" u="none" strike="noStrike" baseline="0" dirty="0">
                <a:solidFill>
                  <a:srgbClr val="000000"/>
                </a:solidFill>
                <a:latin typeface="Arial" panose="020B0604020202020204" pitchFamily="34" charset="0"/>
              </a:rPr>
              <a:t>projet de formation et d’insertion </a:t>
            </a:r>
            <a:r>
              <a:rPr lang="fr-FR" sz="2800" b="0" i="0" u="none" strike="noStrike" baseline="0" dirty="0">
                <a:solidFill>
                  <a:srgbClr val="000000"/>
                </a:solidFill>
                <a:latin typeface="Arial" panose="020B0604020202020204" pitchFamily="34" charset="0"/>
              </a:rPr>
              <a:t>de l’élève en situation de handicap.</a:t>
            </a:r>
          </a:p>
          <a:p>
            <a:pPr marL="0" indent="0">
              <a:buNone/>
            </a:pPr>
            <a:endParaRPr lang="fr-FR" dirty="0">
              <a:solidFill>
                <a:srgbClr val="000000"/>
              </a:solidFill>
              <a:latin typeface="Arial" panose="020B0604020202020204" pitchFamily="34" charset="0"/>
            </a:endParaRPr>
          </a:p>
          <a:p>
            <a:pPr algn="l"/>
            <a:r>
              <a:rPr lang="fr-FR" sz="2800" b="0" i="0" u="none" strike="noStrike" baseline="0" dirty="0">
                <a:solidFill>
                  <a:srgbClr val="404040"/>
                </a:solidFill>
                <a:latin typeface="CenturyGothic"/>
              </a:rPr>
              <a:t>Les élèves de l’ULIS participent à la vie de l’établissement </a:t>
            </a:r>
            <a:r>
              <a:rPr lang="fr-FR" sz="2800" b="1" i="0" u="none" strike="noStrike" baseline="0" dirty="0">
                <a:solidFill>
                  <a:srgbClr val="404040"/>
                </a:solidFill>
                <a:latin typeface="CenturyGothic-Bold"/>
              </a:rPr>
              <a:t>dans les mêmes conditions </a:t>
            </a:r>
            <a:r>
              <a:rPr lang="fr-FR" sz="2800" b="0" i="0" u="none" strike="noStrike" baseline="0" dirty="0">
                <a:solidFill>
                  <a:srgbClr val="404040"/>
                </a:solidFill>
                <a:latin typeface="CenturyGothic"/>
              </a:rPr>
              <a:t>que tous les autres élèves.</a:t>
            </a:r>
            <a:endParaRPr lang="fr-FR" sz="2800" b="0" i="0" u="none" strike="noStrike" baseline="0" dirty="0">
              <a:solidFill>
                <a:srgbClr val="000000"/>
              </a:solidFill>
              <a:latin typeface="Arial" panose="020B0604020202020204" pitchFamily="34" charset="0"/>
            </a:endParaRPr>
          </a:p>
          <a:p>
            <a:endParaRPr lang="fr-FR" sz="2800" b="0" i="0" u="none" strike="noStrike" baseline="0" dirty="0">
              <a:solidFill>
                <a:srgbClr val="000000"/>
              </a:solidFill>
              <a:latin typeface="Arial" panose="020B0604020202020204" pitchFamily="34" charset="0"/>
            </a:endParaRPr>
          </a:p>
          <a:p>
            <a:endParaRPr lang="fr-FR" sz="2800" b="0" i="0" u="none" strike="noStrike" baseline="0" dirty="0">
              <a:solidFill>
                <a:srgbClr val="000000"/>
              </a:solidFill>
              <a:latin typeface="Arial" panose="020B0604020202020204" pitchFamily="34" charset="0"/>
            </a:endParaRPr>
          </a:p>
          <a:p>
            <a:endParaRPr lang="fr-FR" sz="2800" b="0" i="0" u="none" strike="noStrike" baseline="0" dirty="0">
              <a:solidFill>
                <a:srgbClr val="000000"/>
              </a:solidFill>
              <a:latin typeface="Arial" panose="020B0604020202020204" pitchFamily="34" charset="0"/>
            </a:endParaRPr>
          </a:p>
          <a:p>
            <a:endParaRPr lang="fr-FR" dirty="0"/>
          </a:p>
        </p:txBody>
      </p:sp>
    </p:spTree>
    <p:extLst>
      <p:ext uri="{BB962C8B-B14F-4D97-AF65-F5344CB8AC3E}">
        <p14:creationId xmlns:p14="http://schemas.microsoft.com/office/powerpoint/2010/main" val="296402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09BD79B-2650-4064-A9ED-44FC4760FA42}"/>
              </a:ext>
            </a:extLst>
          </p:cNvPr>
          <p:cNvSpPr>
            <a:spLocks noGrp="1"/>
          </p:cNvSpPr>
          <p:nvPr>
            <p:ph type="title"/>
          </p:nvPr>
        </p:nvSpPr>
        <p:spPr>
          <a:xfrm>
            <a:off x="838200" y="365125"/>
            <a:ext cx="3378693" cy="5982409"/>
          </a:xfrm>
          <a:ln/>
        </p:spPr>
        <p:style>
          <a:lnRef idx="1">
            <a:schemeClr val="accent4"/>
          </a:lnRef>
          <a:fillRef idx="2">
            <a:schemeClr val="accent4"/>
          </a:fillRef>
          <a:effectRef idx="1">
            <a:schemeClr val="accent4"/>
          </a:effectRef>
          <a:fontRef idx="minor">
            <a:schemeClr val="dk1"/>
          </a:fontRef>
        </p:style>
        <p:txBody>
          <a:bodyPr/>
          <a:lstStyle/>
          <a:p>
            <a:pPr algn="ctr"/>
            <a:r>
              <a:rPr lang="fr-FR" dirty="0"/>
              <a:t>A qui s’adresse ce dispositif?</a:t>
            </a:r>
          </a:p>
        </p:txBody>
      </p:sp>
      <p:sp>
        <p:nvSpPr>
          <p:cNvPr id="3" name="Espace réservé du contenu 2">
            <a:extLst>
              <a:ext uri="{FF2B5EF4-FFF2-40B4-BE49-F238E27FC236}">
                <a16:creationId xmlns:a16="http://schemas.microsoft.com/office/drawing/2014/main" xmlns="" id="{B00F17D0-479D-47A2-AFDC-B543F15F1394}"/>
              </a:ext>
            </a:extLst>
          </p:cNvPr>
          <p:cNvSpPr>
            <a:spLocks noGrp="1"/>
          </p:cNvSpPr>
          <p:nvPr>
            <p:ph idx="1"/>
          </p:nvPr>
        </p:nvSpPr>
        <p:spPr>
          <a:xfrm>
            <a:off x="4403324" y="365125"/>
            <a:ext cx="7634796" cy="5982408"/>
          </a:xfrm>
        </p:spPr>
        <p:txBody>
          <a:bodyPr>
            <a:normAutofit fontScale="85000" lnSpcReduction="10000"/>
          </a:bodyPr>
          <a:lstStyle/>
          <a:p>
            <a:pPr algn="l">
              <a:lnSpc>
                <a:spcPct val="150000"/>
              </a:lnSpc>
            </a:pPr>
            <a:r>
              <a:rPr lang="fr-FR" sz="2800" b="0" i="0" u="none" strike="noStrike" baseline="0" dirty="0">
                <a:solidFill>
                  <a:srgbClr val="404040"/>
                </a:solidFill>
                <a:latin typeface="CenturyGothic"/>
              </a:rPr>
              <a:t>A des élèves en situation de handicap qui ont à la fois besoin </a:t>
            </a:r>
            <a:r>
              <a:rPr lang="fr-FR" sz="2800" b="1" i="0" u="none" strike="noStrike" baseline="0" dirty="0">
                <a:solidFill>
                  <a:srgbClr val="404040"/>
                </a:solidFill>
                <a:latin typeface="CenturyGothic-Bold"/>
              </a:rPr>
              <a:t>d’aménagements et adaptations pédagogiques </a:t>
            </a:r>
            <a:r>
              <a:rPr lang="fr-FR" sz="2800" b="0" i="0" u="none" strike="noStrike" baseline="0" dirty="0">
                <a:solidFill>
                  <a:srgbClr val="404040"/>
                </a:solidFill>
                <a:latin typeface="CenturyGothic"/>
              </a:rPr>
              <a:t>au sein de leur classe mais aussi d’un </a:t>
            </a:r>
            <a:r>
              <a:rPr lang="fr-FR" sz="2800" b="1" i="0" u="none" strike="noStrike" baseline="0" dirty="0">
                <a:solidFill>
                  <a:srgbClr val="404040"/>
                </a:solidFill>
                <a:latin typeface="CenturyGothic-Bold"/>
              </a:rPr>
              <a:t>enseignement adapté </a:t>
            </a:r>
            <a:r>
              <a:rPr lang="fr-FR" sz="2800" b="0" i="0" u="none" strike="noStrike" baseline="0" dirty="0">
                <a:solidFill>
                  <a:srgbClr val="404040"/>
                </a:solidFill>
                <a:latin typeface="CenturyGothic"/>
              </a:rPr>
              <a:t>au sein du dispositif, dans l’objectif de valider des compétences professionnelles.</a:t>
            </a:r>
          </a:p>
          <a:p>
            <a:pPr marL="0" indent="0" algn="l">
              <a:lnSpc>
                <a:spcPct val="150000"/>
              </a:lnSpc>
              <a:buNone/>
            </a:pPr>
            <a:endParaRPr lang="fr-FR" dirty="0">
              <a:solidFill>
                <a:srgbClr val="404040"/>
              </a:solidFill>
              <a:latin typeface="CenturyGothic"/>
            </a:endParaRPr>
          </a:p>
          <a:p>
            <a:pPr>
              <a:lnSpc>
                <a:spcPct val="150000"/>
              </a:lnSpc>
            </a:pPr>
            <a:r>
              <a:rPr lang="fr-FR" dirty="0"/>
              <a:t>Des élèves à besoins particuliers, </a:t>
            </a:r>
            <a:r>
              <a:rPr lang="fr-FR" b="1" dirty="0"/>
              <a:t>orientés par la </a:t>
            </a:r>
            <a:r>
              <a:rPr lang="fr-FR" dirty="0"/>
              <a:t>Commission des Droits et de l’Autonomie des Personnes Handicapées (</a:t>
            </a:r>
            <a:r>
              <a:rPr lang="fr-FR" b="1" dirty="0"/>
              <a:t>C.D.A.P.H</a:t>
            </a:r>
            <a:r>
              <a:rPr lang="fr-FR" dirty="0"/>
              <a:t>) au regard de leur </a:t>
            </a:r>
            <a:r>
              <a:rPr lang="fr-FR" b="1" dirty="0" smtClean="0"/>
              <a:t>PPS</a:t>
            </a:r>
            <a:r>
              <a:rPr lang="fr-FR" dirty="0"/>
              <a:t>.</a:t>
            </a:r>
            <a:endParaRPr lang="fr-FR" dirty="0"/>
          </a:p>
        </p:txBody>
      </p:sp>
    </p:spTree>
    <p:extLst>
      <p:ext uri="{BB962C8B-B14F-4D97-AF65-F5344CB8AC3E}">
        <p14:creationId xmlns:p14="http://schemas.microsoft.com/office/powerpoint/2010/main" val="2495445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7B6FFE2-87F0-47EF-BA0E-C1B5F54E2761}"/>
              </a:ext>
            </a:extLst>
          </p:cNvPr>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a:lstStyle/>
          <a:p>
            <a:pPr algn="ctr"/>
            <a:r>
              <a:rPr lang="fr-FR" dirty="0"/>
              <a:t>Les objectifs de l’ULIS</a:t>
            </a:r>
          </a:p>
        </p:txBody>
      </p:sp>
      <p:sp>
        <p:nvSpPr>
          <p:cNvPr id="3" name="Espace réservé du contenu 2">
            <a:extLst>
              <a:ext uri="{FF2B5EF4-FFF2-40B4-BE49-F238E27FC236}">
                <a16:creationId xmlns:a16="http://schemas.microsoft.com/office/drawing/2014/main" xmlns="" id="{0D3C8177-D642-4D26-8EC6-F0F81D8B43EC}"/>
              </a:ext>
            </a:extLst>
          </p:cNvPr>
          <p:cNvSpPr>
            <a:spLocks noGrp="1"/>
          </p:cNvSpPr>
          <p:nvPr>
            <p:ph idx="1"/>
          </p:nvPr>
        </p:nvSpPr>
        <p:spPr/>
        <p:txBody>
          <a:bodyPr>
            <a:normAutofit fontScale="62500" lnSpcReduction="20000"/>
          </a:bodyPr>
          <a:lstStyle/>
          <a:p>
            <a:pPr algn="l"/>
            <a:endParaRPr lang="fr-FR" sz="1200" b="0" i="0" u="none" strike="noStrike" baseline="0" dirty="0">
              <a:solidFill>
                <a:srgbClr val="000000"/>
              </a:solidFill>
              <a:latin typeface="Arial" panose="020B0604020202020204" pitchFamily="34" charset="0"/>
            </a:endParaRPr>
          </a:p>
          <a:p>
            <a:pPr>
              <a:lnSpc>
                <a:spcPct val="170000"/>
              </a:lnSpc>
            </a:pPr>
            <a:r>
              <a:rPr lang="fr-FR" sz="3200" b="0" i="0" u="none" strike="noStrike" baseline="0" dirty="0">
                <a:solidFill>
                  <a:srgbClr val="000000"/>
                </a:solidFill>
                <a:latin typeface="Arial" panose="020B0604020202020204" pitchFamily="34" charset="0"/>
                <a:cs typeface="Arial" panose="020B0604020202020204" pitchFamily="34" charset="0"/>
              </a:rPr>
              <a:t>Le dispositif propose </a:t>
            </a:r>
            <a:r>
              <a:rPr lang="fr-FR" sz="3200" b="1" i="0" u="none" strike="noStrike" baseline="0" dirty="0">
                <a:solidFill>
                  <a:srgbClr val="000000"/>
                </a:solidFill>
                <a:latin typeface="Arial" panose="020B0604020202020204" pitchFamily="34" charset="0"/>
                <a:cs typeface="Arial" panose="020B0604020202020204" pitchFamily="34" charset="0"/>
              </a:rPr>
              <a:t>une organisation pédagogique adaptée aux besoins spécifiques de l’élève </a:t>
            </a:r>
            <a:r>
              <a:rPr lang="fr-FR" sz="3200" b="0" i="0" u="none" strike="noStrike" baseline="0" dirty="0">
                <a:solidFill>
                  <a:srgbClr val="000000"/>
                </a:solidFill>
                <a:latin typeface="Arial" panose="020B0604020202020204" pitchFamily="34" charset="0"/>
                <a:cs typeface="Arial" panose="020B0604020202020204" pitchFamily="34" charset="0"/>
              </a:rPr>
              <a:t>en situation de handicap et permet </a:t>
            </a:r>
            <a:r>
              <a:rPr lang="fr-FR" sz="3200" b="1" i="0" u="none" strike="noStrike" baseline="0" dirty="0">
                <a:solidFill>
                  <a:srgbClr val="000000"/>
                </a:solidFill>
                <a:latin typeface="Arial" panose="020B0604020202020204" pitchFamily="34" charset="0"/>
                <a:cs typeface="Arial" panose="020B0604020202020204" pitchFamily="34" charset="0"/>
              </a:rPr>
              <a:t>la mise en œuvre de son Projet Personnalisé de Scolarisation </a:t>
            </a:r>
            <a:r>
              <a:rPr lang="fr-FR" sz="3200" b="0" i="0" u="none" strike="noStrike" baseline="0" dirty="0">
                <a:solidFill>
                  <a:srgbClr val="000000"/>
                </a:solidFill>
                <a:latin typeface="Arial" panose="020B0604020202020204" pitchFamily="34" charset="0"/>
                <a:cs typeface="Arial" panose="020B0604020202020204" pitchFamily="34" charset="0"/>
              </a:rPr>
              <a:t>(PPS).</a:t>
            </a:r>
          </a:p>
          <a:p>
            <a:pPr>
              <a:lnSpc>
                <a:spcPct val="170000"/>
              </a:lnSpc>
            </a:pPr>
            <a:r>
              <a:rPr lang="fr-FR" sz="3200" b="0" i="0" u="none" strike="noStrike" baseline="0" dirty="0">
                <a:solidFill>
                  <a:srgbClr val="000000"/>
                </a:solidFill>
                <a:latin typeface="Arial" panose="020B0604020202020204" pitchFamily="34" charset="0"/>
                <a:cs typeface="Arial" panose="020B0604020202020204" pitchFamily="34" charset="0"/>
              </a:rPr>
              <a:t>Les élèves sont inscrits dans </a:t>
            </a:r>
            <a:r>
              <a:rPr lang="fr-FR" sz="3200" b="1" i="0" u="none" strike="noStrike" baseline="0" dirty="0">
                <a:solidFill>
                  <a:srgbClr val="000000"/>
                </a:solidFill>
                <a:latin typeface="Arial" panose="020B0604020202020204" pitchFamily="34" charset="0"/>
                <a:cs typeface="Arial" panose="020B0604020202020204" pitchFamily="34" charset="0"/>
              </a:rPr>
              <a:t>une classe de référence</a:t>
            </a:r>
            <a:r>
              <a:rPr lang="fr-FR" sz="3200" b="0" i="0" u="none" strike="noStrike" baseline="0" dirty="0">
                <a:solidFill>
                  <a:srgbClr val="000000"/>
                </a:solidFill>
                <a:latin typeface="Arial" panose="020B0604020202020204" pitchFamily="34" charset="0"/>
                <a:cs typeface="Arial" panose="020B0604020202020204" pitchFamily="34" charset="0"/>
              </a:rPr>
              <a:t>, en CAP ou en Bac pro.</a:t>
            </a:r>
          </a:p>
          <a:p>
            <a:pPr algn="l">
              <a:lnSpc>
                <a:spcPct val="170000"/>
              </a:lnSpc>
            </a:pPr>
            <a:r>
              <a:rPr lang="fr-FR" sz="3200" b="0" i="0" u="none" strike="noStrike" baseline="0" dirty="0">
                <a:solidFill>
                  <a:srgbClr val="000000"/>
                </a:solidFill>
                <a:latin typeface="Arial" panose="020B0604020202020204" pitchFamily="34" charset="0"/>
                <a:cs typeface="Arial" panose="020B0604020202020204" pitchFamily="34" charset="0"/>
              </a:rPr>
              <a:t>Á la fin de son parcours, l’élève obtient soit le </a:t>
            </a:r>
            <a:r>
              <a:rPr lang="fr-FR" sz="3200" b="1" i="0" u="none" strike="noStrike" baseline="0" dirty="0">
                <a:solidFill>
                  <a:srgbClr val="000000"/>
                </a:solidFill>
                <a:latin typeface="Arial" panose="020B0604020202020204" pitchFamily="34" charset="0"/>
                <a:cs typeface="Arial" panose="020B0604020202020204" pitchFamily="34" charset="0"/>
              </a:rPr>
              <a:t>CAP</a:t>
            </a:r>
            <a:r>
              <a:rPr lang="fr-FR" sz="3200" b="0" i="0" u="none" strike="noStrike" baseline="0" dirty="0">
                <a:solidFill>
                  <a:srgbClr val="000000"/>
                </a:solidFill>
                <a:latin typeface="Arial" panose="020B0604020202020204" pitchFamily="34" charset="0"/>
                <a:cs typeface="Arial" panose="020B0604020202020204" pitchFamily="34" charset="0"/>
              </a:rPr>
              <a:t>, soit une </a:t>
            </a:r>
            <a:r>
              <a:rPr lang="fr-FR" sz="3200" b="1" i="0" u="none" strike="noStrike" baseline="0" dirty="0">
                <a:solidFill>
                  <a:srgbClr val="000000"/>
                </a:solidFill>
                <a:latin typeface="Arial" panose="020B0604020202020204" pitchFamily="34" charset="0"/>
                <a:cs typeface="Arial" panose="020B0604020202020204" pitchFamily="34" charset="0"/>
              </a:rPr>
              <a:t>attestation de compétences professionnelles</a:t>
            </a:r>
            <a:r>
              <a:rPr lang="fr-FR" sz="3200" b="1" dirty="0">
                <a:solidFill>
                  <a:srgbClr val="000000"/>
                </a:solidFill>
                <a:latin typeface="Arial" panose="020B0604020202020204" pitchFamily="34" charset="0"/>
                <a:cs typeface="Arial" panose="020B0604020202020204" pitchFamily="34" charset="0"/>
              </a:rPr>
              <a:t> </a:t>
            </a:r>
            <a:r>
              <a:rPr lang="fr-FR" sz="3200" dirty="0">
                <a:solidFill>
                  <a:srgbClr val="000000"/>
                </a:solidFill>
                <a:latin typeface="Arial" panose="020B0604020202020204" pitchFamily="34" charset="0"/>
                <a:cs typeface="Arial" panose="020B0604020202020204" pitchFamily="34" charset="0"/>
              </a:rPr>
              <a:t>ou le </a:t>
            </a:r>
            <a:r>
              <a:rPr lang="fr-FR" sz="3200" b="1" dirty="0">
                <a:solidFill>
                  <a:srgbClr val="000000"/>
                </a:solidFill>
                <a:latin typeface="Arial" panose="020B0604020202020204" pitchFamily="34" charset="0"/>
                <a:cs typeface="Arial" panose="020B0604020202020204" pitchFamily="34" charset="0"/>
              </a:rPr>
              <a:t>Bac pro</a:t>
            </a:r>
            <a:r>
              <a:rPr lang="fr-FR" sz="3200" dirty="0">
                <a:solidFill>
                  <a:srgbClr val="000000"/>
                </a:solidFill>
                <a:latin typeface="Arial" panose="020B0604020202020204" pitchFamily="34" charset="0"/>
                <a:cs typeface="Arial" panose="020B0604020202020204" pitchFamily="34" charset="0"/>
              </a:rPr>
              <a:t>.</a:t>
            </a:r>
            <a:r>
              <a:rPr lang="fr-FR" sz="3200" b="0" i="0" u="none" strike="noStrike" baseline="0" dirty="0">
                <a:solidFill>
                  <a:srgbClr val="404040"/>
                </a:solidFill>
                <a:latin typeface="Arial" panose="020B0604020202020204" pitchFamily="34" charset="0"/>
                <a:cs typeface="Arial" panose="020B0604020202020204" pitchFamily="34" charset="0"/>
              </a:rPr>
              <a:t> L’object</a:t>
            </a:r>
            <a:r>
              <a:rPr lang="fr-FR" sz="3200" dirty="0">
                <a:solidFill>
                  <a:srgbClr val="404040"/>
                </a:solidFill>
                <a:latin typeface="Arial" panose="020B0604020202020204" pitchFamily="34" charset="0"/>
                <a:cs typeface="Arial" panose="020B0604020202020204" pitchFamily="34" charset="0"/>
              </a:rPr>
              <a:t>if est donc </a:t>
            </a:r>
            <a:r>
              <a:rPr lang="fr-FR" sz="3200" b="0" i="0" u="none" strike="noStrike" baseline="0" dirty="0">
                <a:solidFill>
                  <a:srgbClr val="404040"/>
                </a:solidFill>
                <a:latin typeface="Arial" panose="020B0604020202020204" pitchFamily="34" charset="0"/>
                <a:cs typeface="Arial" panose="020B0604020202020204" pitchFamily="34" charset="0"/>
              </a:rPr>
              <a:t>d’accompagner l’élève </a:t>
            </a:r>
            <a:r>
              <a:rPr lang="fr-FR" sz="3200" b="1" i="0" u="none" strike="noStrike" baseline="0" dirty="0">
                <a:solidFill>
                  <a:srgbClr val="404040"/>
                </a:solidFill>
                <a:latin typeface="Arial" panose="020B0604020202020204" pitchFamily="34" charset="0"/>
                <a:cs typeface="Arial" panose="020B0604020202020204" pitchFamily="34" charset="0"/>
              </a:rPr>
              <a:t>dans l’obtention d’une certification professionnelle </a:t>
            </a:r>
            <a:r>
              <a:rPr lang="fr-FR" sz="3200" b="0" i="0" u="none" strike="noStrike" baseline="0" dirty="0">
                <a:solidFill>
                  <a:srgbClr val="404040"/>
                </a:solidFill>
                <a:latin typeface="Arial" panose="020B0604020202020204" pitchFamily="34" charset="0"/>
                <a:cs typeface="Arial" panose="020B0604020202020204" pitchFamily="34" charset="0"/>
              </a:rPr>
              <a:t>permettant une insertion professionnelle future.</a:t>
            </a:r>
            <a:endParaRPr lang="fr-FR" sz="3200" dirty="0">
              <a:solidFill>
                <a:srgbClr val="000000"/>
              </a:solidFill>
              <a:latin typeface="Arial" panose="020B0604020202020204" pitchFamily="34" charset="0"/>
            </a:endParaRPr>
          </a:p>
          <a:p>
            <a:endParaRPr lang="fr-FR" sz="2800" b="0" i="0" u="none" strike="noStrike" baseline="0" dirty="0">
              <a:solidFill>
                <a:srgbClr val="000000"/>
              </a:solidFill>
              <a:latin typeface="Arial" panose="020B0604020202020204" pitchFamily="34" charset="0"/>
            </a:endParaRPr>
          </a:p>
          <a:p>
            <a:endParaRPr lang="fr-FR" sz="2800" b="0" i="0" u="none" strike="noStrike" baseline="0" dirty="0">
              <a:solidFill>
                <a:srgbClr val="000000"/>
              </a:solidFill>
              <a:latin typeface="Arial" panose="020B0604020202020204" pitchFamily="34" charset="0"/>
            </a:endParaRPr>
          </a:p>
          <a:p>
            <a:endParaRPr lang="fr-FR" dirty="0"/>
          </a:p>
        </p:txBody>
      </p:sp>
    </p:spTree>
    <p:extLst>
      <p:ext uri="{BB962C8B-B14F-4D97-AF65-F5344CB8AC3E}">
        <p14:creationId xmlns:p14="http://schemas.microsoft.com/office/powerpoint/2010/main" val="360465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4EEBFA-811D-4735-99D0-AF2E2D015D47}"/>
              </a:ext>
            </a:extLst>
          </p:cNvPr>
          <p:cNvSpPr>
            <a:spLocks noGrp="1"/>
          </p:cNvSpPr>
          <p:nvPr>
            <p:ph type="title"/>
          </p:nvPr>
        </p:nvSpPr>
        <p:spPr>
          <a:solidFill>
            <a:schemeClr val="accent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fr-FR" dirty="0"/>
              <a:t>Le fonctionnement de l’ULIS</a:t>
            </a:r>
          </a:p>
        </p:txBody>
      </p:sp>
      <p:sp>
        <p:nvSpPr>
          <p:cNvPr id="3" name="Espace réservé du contenu 2">
            <a:extLst>
              <a:ext uri="{FF2B5EF4-FFF2-40B4-BE49-F238E27FC236}">
                <a16:creationId xmlns:a16="http://schemas.microsoft.com/office/drawing/2014/main" xmlns="" id="{477EB3AF-86C0-4AA3-8BAE-F32D9A4DCDA0}"/>
              </a:ext>
            </a:extLst>
          </p:cNvPr>
          <p:cNvSpPr>
            <a:spLocks noGrp="1"/>
          </p:cNvSpPr>
          <p:nvPr>
            <p:ph idx="1"/>
          </p:nvPr>
        </p:nvSpPr>
        <p:spPr>
          <a:xfrm>
            <a:off x="838200" y="1825625"/>
            <a:ext cx="10515600" cy="4326600"/>
          </a:xfrm>
        </p:spPr>
        <p:txBody>
          <a:bodyPr>
            <a:normAutofit fontScale="77500" lnSpcReduction="20000"/>
          </a:bodyPr>
          <a:lstStyle/>
          <a:p>
            <a:pPr algn="l">
              <a:lnSpc>
                <a:spcPct val="160000"/>
              </a:lnSpc>
            </a:pPr>
            <a:endParaRPr lang="fr-FR" sz="1200" b="0" i="0" u="none" strike="noStrike" baseline="0" dirty="0">
              <a:solidFill>
                <a:srgbClr val="000000"/>
              </a:solidFill>
              <a:latin typeface="Arial" panose="020B0604020202020204" pitchFamily="34" charset="0"/>
            </a:endParaRPr>
          </a:p>
          <a:p>
            <a:pPr>
              <a:lnSpc>
                <a:spcPct val="160000"/>
              </a:lnSpc>
            </a:pPr>
            <a:r>
              <a:rPr lang="fr-FR" sz="2600" b="0" i="0" u="none" strike="noStrike" baseline="0" dirty="0">
                <a:solidFill>
                  <a:srgbClr val="000000"/>
                </a:solidFill>
                <a:latin typeface="Arial" panose="020B0604020202020204" pitchFamily="34" charset="0"/>
                <a:cs typeface="Arial" panose="020B0604020202020204" pitchFamily="34" charset="0"/>
              </a:rPr>
              <a:t>Dans la perspective de passer le CAP ou le Bac pro, </a:t>
            </a:r>
            <a:r>
              <a:rPr lang="fr-FR" sz="2600" b="1" i="0" u="none" strike="noStrike" baseline="0" dirty="0">
                <a:solidFill>
                  <a:srgbClr val="000000"/>
                </a:solidFill>
                <a:latin typeface="Arial" panose="020B0604020202020204" pitchFamily="34" charset="0"/>
                <a:cs typeface="Arial" panose="020B0604020202020204" pitchFamily="34" charset="0"/>
              </a:rPr>
              <a:t>les élèves sont inclus dans le maximum de matières</a:t>
            </a:r>
            <a:r>
              <a:rPr lang="fr-FR" sz="2600" b="0" i="0" u="none" strike="noStrike" baseline="0" dirty="0">
                <a:solidFill>
                  <a:srgbClr val="000000"/>
                </a:solidFill>
                <a:latin typeface="Arial" panose="020B0604020202020204" pitchFamily="34" charset="0"/>
                <a:cs typeface="Arial" panose="020B0604020202020204" pitchFamily="34" charset="0"/>
              </a:rPr>
              <a:t>. Ils suivent donc </a:t>
            </a:r>
            <a:r>
              <a:rPr lang="fr-FR" sz="2600" b="1" i="0" u="none" strike="noStrike" baseline="0" dirty="0">
                <a:solidFill>
                  <a:srgbClr val="000000"/>
                </a:solidFill>
                <a:latin typeface="Arial" panose="020B0604020202020204" pitchFamily="34" charset="0"/>
                <a:cs typeface="Arial" panose="020B0604020202020204" pitchFamily="34" charset="0"/>
              </a:rPr>
              <a:t>l’emploi du temps de leur classe</a:t>
            </a:r>
            <a:r>
              <a:rPr lang="fr-FR" sz="2600" b="0" i="0" u="none" strike="noStrike" baseline="0" dirty="0">
                <a:solidFill>
                  <a:srgbClr val="000000"/>
                </a:solidFill>
                <a:latin typeface="Arial" panose="020B0604020202020204" pitchFamily="34" charset="0"/>
                <a:cs typeface="Arial" panose="020B0604020202020204" pitchFamily="34" charset="0"/>
              </a:rPr>
              <a:t>. L’ emploi du temps de l’élève peut être </a:t>
            </a:r>
            <a:r>
              <a:rPr lang="fr-FR" sz="2600" b="1" i="0" u="none" strike="noStrike" baseline="0" dirty="0">
                <a:solidFill>
                  <a:srgbClr val="000000"/>
                </a:solidFill>
                <a:latin typeface="Arial" panose="020B0604020202020204" pitchFamily="34" charset="0"/>
                <a:cs typeface="Arial" panose="020B0604020202020204" pitchFamily="34" charset="0"/>
              </a:rPr>
              <a:t>aménagé</a:t>
            </a:r>
            <a:r>
              <a:rPr lang="fr-FR" sz="2600" b="0" i="0" u="none" strike="noStrike" baseline="0" dirty="0">
                <a:solidFill>
                  <a:srgbClr val="000000"/>
                </a:solidFill>
                <a:latin typeface="Arial" panose="020B0604020202020204" pitchFamily="34" charset="0"/>
                <a:cs typeface="Arial" panose="020B0604020202020204" pitchFamily="34" charset="0"/>
              </a:rPr>
              <a:t> si besoin.</a:t>
            </a:r>
          </a:p>
          <a:p>
            <a:pPr algn="l">
              <a:lnSpc>
                <a:spcPct val="160000"/>
              </a:lnSpc>
            </a:pPr>
            <a:r>
              <a:rPr lang="fr-FR" sz="2600" b="0" i="0" u="none" strike="noStrike" baseline="0" dirty="0">
                <a:solidFill>
                  <a:srgbClr val="404040"/>
                </a:solidFill>
                <a:latin typeface="Arial" panose="020B0604020202020204" pitchFamily="34" charset="0"/>
                <a:cs typeface="Arial" panose="020B0604020202020204" pitchFamily="34" charset="0"/>
              </a:rPr>
              <a:t>Dans le dispositif, les élèves sont accompagnés par </a:t>
            </a:r>
            <a:r>
              <a:rPr lang="fr-FR" sz="2600" b="1" dirty="0">
                <a:solidFill>
                  <a:srgbClr val="404040"/>
                </a:solidFill>
                <a:latin typeface="Arial" panose="020B0604020202020204" pitchFamily="34" charset="0"/>
                <a:cs typeface="Arial" panose="020B0604020202020204" pitchFamily="34" charset="0"/>
              </a:rPr>
              <a:t>un</a:t>
            </a:r>
            <a:r>
              <a:rPr lang="fr-FR" sz="2600" b="1" i="0" u="none" strike="noStrike" baseline="0" dirty="0">
                <a:solidFill>
                  <a:srgbClr val="404040"/>
                </a:solidFill>
                <a:latin typeface="Arial" panose="020B0604020202020204" pitchFamily="34" charset="0"/>
                <a:cs typeface="Arial" panose="020B0604020202020204" pitchFamily="34" charset="0"/>
              </a:rPr>
              <a:t> enseignant spécialisé et des AESH </a:t>
            </a:r>
            <a:r>
              <a:rPr lang="fr-FR" sz="2600" b="0" i="0" u="none" strike="noStrike" baseline="0" dirty="0">
                <a:solidFill>
                  <a:srgbClr val="404040"/>
                </a:solidFill>
                <a:latin typeface="Arial" panose="020B0604020202020204" pitchFamily="34" charset="0"/>
                <a:cs typeface="Arial" panose="020B0604020202020204" pitchFamily="34" charset="0"/>
              </a:rPr>
              <a:t>(Accompagnant d’élèves en situatio</a:t>
            </a:r>
            <a:r>
              <a:rPr lang="fr-FR" sz="2600" dirty="0">
                <a:solidFill>
                  <a:srgbClr val="404040"/>
                </a:solidFill>
                <a:latin typeface="Arial" panose="020B0604020202020204" pitchFamily="34" charset="0"/>
                <a:cs typeface="Arial" panose="020B0604020202020204" pitchFamily="34" charset="0"/>
              </a:rPr>
              <a:t>n de handicap). </a:t>
            </a:r>
            <a:endParaRPr lang="fr-FR" sz="2600" dirty="0">
              <a:solidFill>
                <a:srgbClr val="000000"/>
              </a:solidFill>
              <a:latin typeface="Arial" panose="020B0604020202020204" pitchFamily="34" charset="0"/>
              <a:cs typeface="Arial" panose="020B0604020202020204" pitchFamily="34" charset="0"/>
            </a:endParaRPr>
          </a:p>
          <a:p>
            <a:pPr algn="l">
              <a:lnSpc>
                <a:spcPct val="160000"/>
              </a:lnSpc>
            </a:pPr>
            <a:r>
              <a:rPr lang="fr-FR" sz="2600" b="0" i="0" u="none" strike="noStrike" baseline="0" dirty="0">
                <a:solidFill>
                  <a:srgbClr val="404040"/>
                </a:solidFill>
                <a:latin typeface="Arial" panose="020B0604020202020204" pitchFamily="34" charset="0"/>
                <a:cs typeface="Arial" panose="020B0604020202020204" pitchFamily="34" charset="0"/>
              </a:rPr>
              <a:t>Ils ont aussi </a:t>
            </a:r>
            <a:r>
              <a:rPr lang="fr-FR" sz="2600" b="1" i="0" u="none" strike="noStrike" baseline="0" dirty="0">
                <a:solidFill>
                  <a:srgbClr val="404040"/>
                </a:solidFill>
                <a:latin typeface="Arial" panose="020B0604020202020204" pitchFamily="34" charset="0"/>
                <a:cs typeface="Arial" panose="020B0604020202020204" pitchFamily="34" charset="0"/>
              </a:rPr>
              <a:t>des temps de regroupement </a:t>
            </a:r>
            <a:r>
              <a:rPr lang="fr-FR" sz="2600" b="0" i="0" u="none" strike="noStrike" baseline="0" dirty="0">
                <a:solidFill>
                  <a:srgbClr val="404040"/>
                </a:solidFill>
                <a:latin typeface="Arial" panose="020B0604020202020204" pitchFamily="34" charset="0"/>
                <a:cs typeface="Arial" panose="020B0604020202020204" pitchFamily="34" charset="0"/>
              </a:rPr>
              <a:t>dans le dispositif : les activités en salle ULIS peuvent être constituées d’enseignements initiaux (découverte de notions...) ou de séances de remédiation.</a:t>
            </a:r>
          </a:p>
          <a:p>
            <a:pPr algn="l"/>
            <a:endParaRPr lang="fr-FR" sz="3000" dirty="0">
              <a:solidFill>
                <a:srgbClr val="000000"/>
              </a:solidFill>
              <a:latin typeface="Arial" panose="020B0604020202020204" pitchFamily="34" charset="0"/>
              <a:cs typeface="Arial" panose="020B0604020202020204" pitchFamily="34" charset="0"/>
            </a:endParaRPr>
          </a:p>
          <a:p>
            <a:endParaRPr lang="fr-FR" sz="2800" b="0" i="0" u="none" strike="noStrike" baseline="0" dirty="0">
              <a:solidFill>
                <a:srgbClr val="000000"/>
              </a:solidFill>
              <a:latin typeface="Arial" panose="020B0604020202020204" pitchFamily="34" charset="0"/>
            </a:endParaRPr>
          </a:p>
          <a:p>
            <a:pPr marL="0" indent="0">
              <a:buNone/>
            </a:pPr>
            <a:endParaRPr lang="fr-FR" dirty="0">
              <a:solidFill>
                <a:srgbClr val="000000"/>
              </a:solidFill>
              <a:latin typeface="Arial" panose="020B0604020202020204" pitchFamily="34" charset="0"/>
            </a:endParaRPr>
          </a:p>
          <a:p>
            <a:endParaRPr lang="fr-FR" sz="2800" b="0" i="0" u="none" strike="noStrike" baseline="0" dirty="0">
              <a:solidFill>
                <a:srgbClr val="000000"/>
              </a:solidFill>
              <a:latin typeface="Arial" panose="020B0604020202020204" pitchFamily="34" charset="0"/>
            </a:endParaRPr>
          </a:p>
          <a:p>
            <a:endParaRPr lang="fr-FR" dirty="0"/>
          </a:p>
        </p:txBody>
      </p:sp>
    </p:spTree>
    <p:extLst>
      <p:ext uri="{BB962C8B-B14F-4D97-AF65-F5344CB8AC3E}">
        <p14:creationId xmlns:p14="http://schemas.microsoft.com/office/powerpoint/2010/main" val="1817661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3799578-38EF-49B1-8B97-ED9DCC3BFDC8}"/>
              </a:ext>
            </a:extLst>
          </p:cNvPr>
          <p:cNvSpPr>
            <a:spLocks noGrp="1"/>
          </p:cNvSpPr>
          <p:nvPr>
            <p:ph type="title"/>
          </p:nvPr>
        </p:nvSpPr>
        <p:spPr>
          <a:xfrm>
            <a:off x="195309" y="365125"/>
            <a:ext cx="3080551" cy="601792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r>
              <a:rPr lang="fr-FR" sz="3600" dirty="0"/>
              <a:t>Rôle et missions du coordonnateur ULIS</a:t>
            </a:r>
          </a:p>
        </p:txBody>
      </p:sp>
      <p:sp>
        <p:nvSpPr>
          <p:cNvPr id="4" name="Rectangle : coins arrondis 3">
            <a:extLst>
              <a:ext uri="{FF2B5EF4-FFF2-40B4-BE49-F238E27FC236}">
                <a16:creationId xmlns:a16="http://schemas.microsoft.com/office/drawing/2014/main" xmlns="" id="{2E3B6978-DFC0-4987-8A28-8CCACBF2C6C6}"/>
              </a:ext>
            </a:extLst>
          </p:cNvPr>
          <p:cNvSpPr/>
          <p:nvPr/>
        </p:nvSpPr>
        <p:spPr>
          <a:xfrm>
            <a:off x="4314548" y="204187"/>
            <a:ext cx="7350709" cy="7457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b="0" i="0" u="none" strike="noStrike" baseline="0" dirty="0">
                <a:solidFill>
                  <a:srgbClr val="000000"/>
                </a:solidFill>
                <a:latin typeface="Arial" panose="020B0604020202020204" pitchFamily="34" charset="0"/>
              </a:rPr>
              <a:t>C'est un spécialiste de l'enseignement auprès d'élèves en situation de handicap.</a:t>
            </a:r>
            <a:endParaRPr lang="fr-FR" dirty="0"/>
          </a:p>
        </p:txBody>
      </p:sp>
      <p:pic>
        <p:nvPicPr>
          <p:cNvPr id="6" name="Graphique 5" descr="Accès fauteuil roulant">
            <a:extLst>
              <a:ext uri="{FF2B5EF4-FFF2-40B4-BE49-F238E27FC236}">
                <a16:creationId xmlns:a16="http://schemas.microsoft.com/office/drawing/2014/main" xmlns="" id="{05B54286-8821-4E0C-BBD4-973F0B5F775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96935" y="294103"/>
            <a:ext cx="584447" cy="552635"/>
          </a:xfrm>
          <a:prstGeom prst="rect">
            <a:avLst/>
          </a:prstGeom>
        </p:spPr>
      </p:pic>
      <p:sp>
        <p:nvSpPr>
          <p:cNvPr id="7" name="Rectangle : coins arrondis 6">
            <a:extLst>
              <a:ext uri="{FF2B5EF4-FFF2-40B4-BE49-F238E27FC236}">
                <a16:creationId xmlns:a16="http://schemas.microsoft.com/office/drawing/2014/main" xmlns="" id="{5B8F2240-FA53-4EBF-A552-80C1E3A2F6DB}"/>
              </a:ext>
            </a:extLst>
          </p:cNvPr>
          <p:cNvSpPr/>
          <p:nvPr/>
        </p:nvSpPr>
        <p:spPr>
          <a:xfrm>
            <a:off x="4314548" y="1047564"/>
            <a:ext cx="7350709" cy="1811045"/>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l"/>
            <a:r>
              <a:rPr lang="fr-FR" sz="1800" b="0" i="0" u="none" strike="noStrike" baseline="0" dirty="0">
                <a:solidFill>
                  <a:srgbClr val="404040"/>
                </a:solidFill>
                <a:latin typeface="Arial" panose="020B0604020202020204" pitchFamily="34" charset="0"/>
                <a:cs typeface="Arial" panose="020B0604020202020204" pitchFamily="34" charset="0"/>
              </a:rPr>
              <a:t>Il a des fonctions d’enseignement et/ou de remédiation. </a:t>
            </a:r>
            <a:r>
              <a:rPr lang="fr-FR" dirty="0">
                <a:solidFill>
                  <a:srgbClr val="404040"/>
                </a:solidFill>
                <a:latin typeface="Arial" panose="020B0604020202020204" pitchFamily="34" charset="0"/>
                <a:cs typeface="Arial" panose="020B0604020202020204" pitchFamily="34" charset="0"/>
              </a:rPr>
              <a:t>Il </a:t>
            </a:r>
            <a:r>
              <a:rPr lang="fr-FR" sz="1800" b="0" i="0" u="none" strike="noStrike" baseline="0" dirty="0">
                <a:solidFill>
                  <a:srgbClr val="404040"/>
                </a:solidFill>
                <a:latin typeface="Arial" panose="020B0604020202020204" pitchFamily="34" charset="0"/>
                <a:cs typeface="Arial" panose="020B0604020202020204" pitchFamily="34" charset="0"/>
              </a:rPr>
              <a:t>aide et étaye avant, pendant, après les cours par rapport aux enseignements </a:t>
            </a:r>
            <a:r>
              <a:rPr lang="fr-FR" dirty="0">
                <a:solidFill>
                  <a:srgbClr val="404040"/>
                </a:solidFill>
                <a:latin typeface="Arial" panose="020B0604020202020204" pitchFamily="34" charset="0"/>
                <a:cs typeface="Arial" panose="020B0604020202020204" pitchFamily="34" charset="0"/>
              </a:rPr>
              <a:t>d</a:t>
            </a:r>
            <a:r>
              <a:rPr lang="fr-FR" sz="1800" b="0" i="0" u="none" strike="noStrike" baseline="0" dirty="0">
                <a:solidFill>
                  <a:srgbClr val="404040"/>
                </a:solidFill>
                <a:latin typeface="Arial" panose="020B0604020202020204" pitchFamily="34" charset="0"/>
                <a:cs typeface="Arial" panose="020B0604020202020204" pitchFamily="34" charset="0"/>
              </a:rPr>
              <a:t>ispensés. </a:t>
            </a:r>
            <a:r>
              <a:rPr lang="fr-FR" sz="1800" b="0" i="0" u="none" strike="noStrike" baseline="0" dirty="0">
                <a:solidFill>
                  <a:srgbClr val="000000"/>
                </a:solidFill>
                <a:latin typeface="Arial" panose="020B0604020202020204" pitchFamily="34" charset="0"/>
              </a:rPr>
              <a:t>Tous les élèves de l'ULIS bénéficient d'un enseignement adapté de l’enseignant coordonnateur que ce soit dans le dispositif ou dans la classe de référence.</a:t>
            </a:r>
            <a:endParaRPr lang="fr-FR" dirty="0">
              <a:latin typeface="Arial" panose="020B0604020202020204" pitchFamily="34" charset="0"/>
              <a:cs typeface="Arial" panose="020B0604020202020204" pitchFamily="34" charset="0"/>
            </a:endParaRPr>
          </a:p>
        </p:txBody>
      </p:sp>
      <p:pic>
        <p:nvPicPr>
          <p:cNvPr id="9" name="Graphique 8" descr="Enseignant">
            <a:extLst>
              <a:ext uri="{FF2B5EF4-FFF2-40B4-BE49-F238E27FC236}">
                <a16:creationId xmlns:a16="http://schemas.microsoft.com/office/drawing/2014/main" xmlns="" id="{A111D9A8-6DB6-417E-B898-281B2CB351A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576961" y="1514752"/>
            <a:ext cx="646590" cy="641412"/>
          </a:xfrm>
          <a:prstGeom prst="rect">
            <a:avLst/>
          </a:prstGeom>
        </p:spPr>
      </p:pic>
      <p:sp>
        <p:nvSpPr>
          <p:cNvPr id="10" name="Rectangle : coins arrondis 9">
            <a:extLst>
              <a:ext uri="{FF2B5EF4-FFF2-40B4-BE49-F238E27FC236}">
                <a16:creationId xmlns:a16="http://schemas.microsoft.com/office/drawing/2014/main" xmlns="" id="{699D4323-6FDE-4773-9045-FE1449B2BF12}"/>
              </a:ext>
            </a:extLst>
          </p:cNvPr>
          <p:cNvSpPr/>
          <p:nvPr/>
        </p:nvSpPr>
        <p:spPr>
          <a:xfrm>
            <a:off x="4314548" y="2956262"/>
            <a:ext cx="7350709" cy="8167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rgbClr val="000000"/>
                </a:solidFill>
                <a:latin typeface="Arial" panose="020B0604020202020204" pitchFamily="34" charset="0"/>
              </a:rPr>
              <a:t>Il </a:t>
            </a:r>
            <a:r>
              <a:rPr lang="fr-FR" sz="1800" b="0" i="0" u="none" strike="noStrike" baseline="0" dirty="0">
                <a:solidFill>
                  <a:srgbClr val="000000"/>
                </a:solidFill>
                <a:latin typeface="Arial" panose="020B0604020202020204" pitchFamily="34" charset="0"/>
              </a:rPr>
              <a:t>assure la coordination de l'ULIS et les relations avec les partenaires extérieurs.</a:t>
            </a:r>
            <a:endParaRPr lang="fr-FR" dirty="0"/>
          </a:p>
        </p:txBody>
      </p:sp>
      <p:pic>
        <p:nvPicPr>
          <p:cNvPr id="12" name="Graphique 11" descr="Poignée de main">
            <a:extLst>
              <a:ext uri="{FF2B5EF4-FFF2-40B4-BE49-F238E27FC236}">
                <a16:creationId xmlns:a16="http://schemas.microsoft.com/office/drawing/2014/main" xmlns="" id="{855E787F-DAE3-41BC-B53A-BA1906AF4B7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3576961" y="3062257"/>
            <a:ext cx="566691" cy="623656"/>
          </a:xfrm>
          <a:prstGeom prst="rect">
            <a:avLst/>
          </a:prstGeom>
        </p:spPr>
      </p:pic>
      <p:sp>
        <p:nvSpPr>
          <p:cNvPr id="13" name="Rectangle : coins arrondis 12">
            <a:extLst>
              <a:ext uri="{FF2B5EF4-FFF2-40B4-BE49-F238E27FC236}">
                <a16:creationId xmlns:a16="http://schemas.microsoft.com/office/drawing/2014/main" xmlns="" id="{30AB1FB3-A05B-4982-A322-61CBDD808A83}"/>
              </a:ext>
            </a:extLst>
          </p:cNvPr>
          <p:cNvSpPr/>
          <p:nvPr/>
        </p:nvSpPr>
        <p:spPr>
          <a:xfrm>
            <a:off x="4314548" y="3870661"/>
            <a:ext cx="7350709" cy="10475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solidFill>
                  <a:srgbClr val="000000"/>
                </a:solidFill>
                <a:latin typeface="Arial" panose="020B0604020202020204" pitchFamily="34" charset="0"/>
              </a:rPr>
              <a:t>Il </a:t>
            </a:r>
            <a:r>
              <a:rPr lang="fr-FR" sz="1800" b="0" i="0" u="none" strike="noStrike" baseline="0" dirty="0">
                <a:solidFill>
                  <a:srgbClr val="000000"/>
                </a:solidFill>
                <a:latin typeface="Arial" panose="020B0604020202020204" pitchFamily="34" charset="0"/>
              </a:rPr>
              <a:t>analyse l'impact de la situation de handicap sur les processus d'apprentissage.</a:t>
            </a:r>
            <a:r>
              <a:rPr lang="fr-FR" dirty="0">
                <a:solidFill>
                  <a:srgbClr val="000000"/>
                </a:solidFill>
                <a:latin typeface="Arial" panose="020B0604020202020204" pitchFamily="34" charset="0"/>
              </a:rPr>
              <a:t> Il</a:t>
            </a:r>
            <a:r>
              <a:rPr lang="fr-FR" sz="1800" b="0" i="0" u="none" strike="noStrike" baseline="0" dirty="0">
                <a:solidFill>
                  <a:srgbClr val="000000"/>
                </a:solidFill>
                <a:latin typeface="Arial" panose="020B0604020202020204" pitchFamily="34" charset="0"/>
              </a:rPr>
              <a:t> adapte les situations d'apprentissage et il propose l'enseignement le mieux adapté.</a:t>
            </a:r>
            <a:endParaRPr lang="fr-FR" dirty="0"/>
          </a:p>
        </p:txBody>
      </p:sp>
      <p:pic>
        <p:nvPicPr>
          <p:cNvPr id="15" name="Graphique 14" descr="Cerveau dans une tête">
            <a:extLst>
              <a:ext uri="{FF2B5EF4-FFF2-40B4-BE49-F238E27FC236}">
                <a16:creationId xmlns:a16="http://schemas.microsoft.com/office/drawing/2014/main" xmlns="" id="{D77D2751-772D-4432-A5C2-2042CAD48C5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3596935" y="4131447"/>
            <a:ext cx="575569" cy="570390"/>
          </a:xfrm>
          <a:prstGeom prst="rect">
            <a:avLst/>
          </a:prstGeom>
        </p:spPr>
      </p:pic>
      <p:sp>
        <p:nvSpPr>
          <p:cNvPr id="16" name="Rectangle : coins arrondis 15">
            <a:extLst>
              <a:ext uri="{FF2B5EF4-FFF2-40B4-BE49-F238E27FC236}">
                <a16:creationId xmlns:a16="http://schemas.microsoft.com/office/drawing/2014/main" xmlns="" id="{347E3D95-EB14-4AAD-9253-B0ED9CF93976}"/>
              </a:ext>
            </a:extLst>
          </p:cNvPr>
          <p:cNvSpPr/>
          <p:nvPr/>
        </p:nvSpPr>
        <p:spPr>
          <a:xfrm>
            <a:off x="4314548" y="5015881"/>
            <a:ext cx="7350709" cy="145593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800" b="0" i="0" u="none" strike="noStrike" baseline="0" dirty="0">
                <a:solidFill>
                  <a:srgbClr val="000000"/>
                </a:solidFill>
                <a:latin typeface="Arial" panose="020B0604020202020204" pitchFamily="34" charset="0"/>
              </a:rPr>
              <a:t>C'est un membre à part entière de l'équipe pédagogique de l'établissement. </a:t>
            </a:r>
            <a:r>
              <a:rPr lang="fr-FR" dirty="0">
                <a:solidFill>
                  <a:srgbClr val="000000"/>
                </a:solidFill>
                <a:latin typeface="Arial" panose="020B0604020202020204" pitchFamily="34" charset="0"/>
              </a:rPr>
              <a:t>Il</a:t>
            </a:r>
            <a:r>
              <a:rPr lang="fr-FR" sz="1800" b="0" i="0" u="none" strike="noStrike" baseline="0" dirty="0">
                <a:solidFill>
                  <a:srgbClr val="000000"/>
                </a:solidFill>
                <a:latin typeface="Arial" panose="020B0604020202020204" pitchFamily="34" charset="0"/>
              </a:rPr>
              <a:t> conseille la communauté éducative en qualité de personne ressource. </a:t>
            </a:r>
            <a:endParaRPr lang="fr-FR" dirty="0"/>
          </a:p>
        </p:txBody>
      </p:sp>
      <p:pic>
        <p:nvPicPr>
          <p:cNvPr id="20" name="Graphique 19" descr="Brainstorming de groupe">
            <a:extLst>
              <a:ext uri="{FF2B5EF4-FFF2-40B4-BE49-F238E27FC236}">
                <a16:creationId xmlns:a16="http://schemas.microsoft.com/office/drawing/2014/main" xmlns="" id="{89EFF5BD-5015-46A0-B85A-C9CFEFCD13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596935" y="5384878"/>
            <a:ext cx="566691" cy="552635"/>
          </a:xfrm>
          <a:prstGeom prst="rect">
            <a:avLst/>
          </a:prstGeom>
        </p:spPr>
      </p:pic>
    </p:spTree>
    <p:extLst>
      <p:ext uri="{BB962C8B-B14F-4D97-AF65-F5344CB8AC3E}">
        <p14:creationId xmlns:p14="http://schemas.microsoft.com/office/powerpoint/2010/main" val="423193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8B83E46-6E8D-4BBE-9CEA-3E625807D0CA}"/>
              </a:ext>
            </a:extLst>
          </p:cNvPr>
          <p:cNvSpPr>
            <a:spLocks noGrp="1"/>
          </p:cNvSpPr>
          <p:nvPr>
            <p:ph type="title"/>
          </p:nvPr>
        </p:nvSpPr>
        <p:spPr>
          <a:xfrm>
            <a:off x="230820" y="365125"/>
            <a:ext cx="3084994" cy="6346393"/>
          </a:xfr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fr-FR" dirty="0"/>
              <a:t>Les missions de l’AESH</a:t>
            </a:r>
          </a:p>
        </p:txBody>
      </p:sp>
      <p:sp>
        <p:nvSpPr>
          <p:cNvPr id="4" name="Rectangle : coins arrondis 3">
            <a:extLst>
              <a:ext uri="{FF2B5EF4-FFF2-40B4-BE49-F238E27FC236}">
                <a16:creationId xmlns:a16="http://schemas.microsoft.com/office/drawing/2014/main" xmlns="" id="{B9EC9F1C-D5E8-496F-85AB-FA28F07088BA}"/>
              </a:ext>
            </a:extLst>
          </p:cNvPr>
          <p:cNvSpPr/>
          <p:nvPr/>
        </p:nvSpPr>
        <p:spPr>
          <a:xfrm>
            <a:off x="4314549" y="594804"/>
            <a:ext cx="7563775" cy="94103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b="0" i="0" u="none" strike="noStrike" baseline="0" dirty="0">
                <a:solidFill>
                  <a:srgbClr val="000000"/>
                </a:solidFill>
                <a:latin typeface="Arial" panose="020B0604020202020204" pitchFamily="34" charset="0"/>
              </a:rPr>
              <a:t>Exerce des missions d'accompagnement, dans les actes de la vie quotidienne, dans l'accès aux activités d'apprentissage, dans les activités de la vie sociale et relationnelle.</a:t>
            </a:r>
            <a:endParaRPr lang="fr-FR" dirty="0"/>
          </a:p>
        </p:txBody>
      </p:sp>
      <p:pic>
        <p:nvPicPr>
          <p:cNvPr id="6" name="Graphique 5" descr="Mille">
            <a:extLst>
              <a:ext uri="{FF2B5EF4-FFF2-40B4-BE49-F238E27FC236}">
                <a16:creationId xmlns:a16="http://schemas.microsoft.com/office/drawing/2014/main" xmlns="" id="{85D89413-CC5D-481C-B700-E622D591664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527396" y="802319"/>
            <a:ext cx="575570" cy="526002"/>
          </a:xfrm>
          <a:prstGeom prst="rect">
            <a:avLst/>
          </a:prstGeom>
        </p:spPr>
      </p:pic>
      <p:sp>
        <p:nvSpPr>
          <p:cNvPr id="7" name="Rectangle : coins arrondis 6">
            <a:extLst>
              <a:ext uri="{FF2B5EF4-FFF2-40B4-BE49-F238E27FC236}">
                <a16:creationId xmlns:a16="http://schemas.microsoft.com/office/drawing/2014/main" xmlns="" id="{C9F1CFD6-1B60-43EC-A526-858E046E28D7}"/>
              </a:ext>
            </a:extLst>
          </p:cNvPr>
          <p:cNvSpPr/>
          <p:nvPr/>
        </p:nvSpPr>
        <p:spPr>
          <a:xfrm>
            <a:off x="4314547" y="2092081"/>
            <a:ext cx="7563775" cy="129447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1800" b="0" i="0" u="none" strike="noStrike" baseline="0" dirty="0">
                <a:solidFill>
                  <a:srgbClr val="000000"/>
                </a:solidFill>
                <a:latin typeface="Arial" panose="020B0604020202020204" pitchFamily="34" charset="0"/>
              </a:rPr>
              <a:t>Accompagnement des élèves en cours:</a:t>
            </a:r>
          </a:p>
          <a:p>
            <a:pPr algn="ctr"/>
            <a:r>
              <a:rPr lang="fr-FR" sz="1200" b="0" i="1" u="none" strike="noStrike" baseline="0" dirty="0">
                <a:solidFill>
                  <a:srgbClr val="000000"/>
                </a:solidFill>
                <a:latin typeface="Arial" panose="020B0604020202020204" pitchFamily="34" charset="0"/>
              </a:rPr>
              <a:t>-Aider l'élève à se recentrer sur la tâche.</a:t>
            </a:r>
          </a:p>
          <a:p>
            <a:pPr algn="ctr"/>
            <a:r>
              <a:rPr lang="fr-FR" sz="1200" b="0" i="1" u="none" strike="noStrike" baseline="0" dirty="0">
                <a:solidFill>
                  <a:srgbClr val="000000"/>
                </a:solidFill>
                <a:latin typeface="Arial" panose="020B0604020202020204" pitchFamily="34" charset="0"/>
              </a:rPr>
              <a:t>-Reformuler les consignes.</a:t>
            </a:r>
          </a:p>
          <a:p>
            <a:pPr algn="ctr"/>
            <a:r>
              <a:rPr lang="fr-FR" sz="1200" b="0" i="1" u="none" strike="noStrike" baseline="0" dirty="0">
                <a:solidFill>
                  <a:srgbClr val="000000"/>
                </a:solidFill>
                <a:latin typeface="Arial" panose="020B0604020202020204" pitchFamily="34" charset="0"/>
              </a:rPr>
              <a:t>-Découper la tâche en étapes etc…</a:t>
            </a:r>
          </a:p>
          <a:p>
            <a:pPr algn="ctr"/>
            <a:endParaRPr lang="fr-FR" sz="1200" i="1" dirty="0"/>
          </a:p>
        </p:txBody>
      </p:sp>
      <p:pic>
        <p:nvPicPr>
          <p:cNvPr id="9" name="Graphique 8" descr="Crayon">
            <a:extLst>
              <a:ext uri="{FF2B5EF4-FFF2-40B4-BE49-F238E27FC236}">
                <a16:creationId xmlns:a16="http://schemas.microsoft.com/office/drawing/2014/main" xmlns="" id="{8116BA9F-7FF7-4C4C-A3D4-3BE8BBFA0F1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554029" y="2449682"/>
            <a:ext cx="522303" cy="579268"/>
          </a:xfrm>
          <a:prstGeom prst="rect">
            <a:avLst/>
          </a:prstGeom>
        </p:spPr>
      </p:pic>
      <p:sp>
        <p:nvSpPr>
          <p:cNvPr id="10" name="Rectangle : coins arrondis 9">
            <a:extLst>
              <a:ext uri="{FF2B5EF4-FFF2-40B4-BE49-F238E27FC236}">
                <a16:creationId xmlns:a16="http://schemas.microsoft.com/office/drawing/2014/main" xmlns="" id="{1520A0B2-F1B7-4EDD-9864-A47532F4DEAC}"/>
              </a:ext>
            </a:extLst>
          </p:cNvPr>
          <p:cNvSpPr/>
          <p:nvPr/>
        </p:nvSpPr>
        <p:spPr>
          <a:xfrm>
            <a:off x="4314548" y="3894526"/>
            <a:ext cx="7563775" cy="8522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Aide aux élèves en salle ULIS lors des temps de regroupement</a:t>
            </a:r>
          </a:p>
        </p:txBody>
      </p:sp>
      <p:pic>
        <p:nvPicPr>
          <p:cNvPr id="12" name="Graphique 11" descr="Grouper">
            <a:extLst>
              <a:ext uri="{FF2B5EF4-FFF2-40B4-BE49-F238E27FC236}">
                <a16:creationId xmlns:a16="http://schemas.microsoft.com/office/drawing/2014/main" xmlns="" id="{2032947C-A879-46A1-B5C3-F31AFDEDADA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3453419" y="3955006"/>
            <a:ext cx="628835" cy="731295"/>
          </a:xfrm>
          <a:prstGeom prst="rect">
            <a:avLst/>
          </a:prstGeom>
        </p:spPr>
      </p:pic>
      <p:sp>
        <p:nvSpPr>
          <p:cNvPr id="13" name="Rectangle : coins arrondis 12">
            <a:extLst>
              <a:ext uri="{FF2B5EF4-FFF2-40B4-BE49-F238E27FC236}">
                <a16:creationId xmlns:a16="http://schemas.microsoft.com/office/drawing/2014/main" xmlns="" id="{E4F64D73-A3CF-485A-853C-6AB2E300F644}"/>
              </a:ext>
            </a:extLst>
          </p:cNvPr>
          <p:cNvSpPr/>
          <p:nvPr/>
        </p:nvSpPr>
        <p:spPr>
          <a:xfrm>
            <a:off x="4314549" y="5237268"/>
            <a:ext cx="7563775" cy="85225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800" b="0" i="0" u="none" strike="noStrike" baseline="0" dirty="0">
                <a:solidFill>
                  <a:srgbClr val="000000"/>
                </a:solidFill>
                <a:latin typeface="Arial" panose="020B0604020202020204" pitchFamily="34" charset="0"/>
              </a:rPr>
              <a:t>Savoir aider à l’exécution des tâches scolaires et non pas « </a:t>
            </a:r>
            <a:r>
              <a:rPr lang="fr-FR" sz="1800" b="1" i="0" u="none" strike="noStrike" baseline="0" dirty="0">
                <a:solidFill>
                  <a:srgbClr val="000000"/>
                </a:solidFill>
                <a:latin typeface="Arial" panose="020B0604020202020204" pitchFamily="34" charset="0"/>
              </a:rPr>
              <a:t>faire à la place</a:t>
            </a:r>
            <a:r>
              <a:rPr lang="fr-FR" sz="1800" b="0" i="0" u="none" strike="noStrike" baseline="0" dirty="0">
                <a:solidFill>
                  <a:srgbClr val="000000"/>
                </a:solidFill>
                <a:latin typeface="Arial" panose="020B0604020202020204" pitchFamily="34" charset="0"/>
              </a:rPr>
              <a:t>» des élèves.</a:t>
            </a:r>
            <a:endParaRPr lang="fr-FR" dirty="0"/>
          </a:p>
        </p:txBody>
      </p:sp>
      <p:pic>
        <p:nvPicPr>
          <p:cNvPr id="15" name="Graphique 14" descr="Panneau d’interdiction">
            <a:extLst>
              <a:ext uri="{FF2B5EF4-FFF2-40B4-BE49-F238E27FC236}">
                <a16:creationId xmlns:a16="http://schemas.microsoft.com/office/drawing/2014/main" xmlns="" id="{4EC98423-926B-43E1-8CED-E094DCCAF32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3593239" y="5360998"/>
            <a:ext cx="602202" cy="604793"/>
          </a:xfrm>
          <a:prstGeom prst="rect">
            <a:avLst/>
          </a:prstGeom>
        </p:spPr>
      </p:pic>
    </p:spTree>
    <p:extLst>
      <p:ext uri="{BB962C8B-B14F-4D97-AF65-F5344CB8AC3E}">
        <p14:creationId xmlns:p14="http://schemas.microsoft.com/office/powerpoint/2010/main" val="1613923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C0794BD-53D3-4FED-B279-901695765E5A}"/>
              </a:ext>
            </a:extLst>
          </p:cNvPr>
          <p:cNvSpPr>
            <a:spLocks noGrp="1"/>
          </p:cNvSpPr>
          <p:nvPr>
            <p:ph type="title"/>
          </p:nvPr>
        </p:nvSpPr>
        <p:spPr>
          <a:xfrm>
            <a:off x="239698" y="365125"/>
            <a:ext cx="3551068" cy="6355271"/>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a:normAutofit/>
          </a:bodyPr>
          <a:lstStyle/>
          <a:p>
            <a:pPr algn="ctr"/>
            <a:r>
              <a:rPr lang="fr-FR" sz="4000" dirty="0"/>
              <a:t>L’orientation en lycée professionnel: une orientation qui se prépare</a:t>
            </a:r>
            <a:r>
              <a:rPr lang="fr-FR" dirty="0"/>
              <a:t/>
            </a:r>
            <a:br>
              <a:rPr lang="fr-FR" dirty="0"/>
            </a:br>
            <a:r>
              <a:rPr lang="fr-FR" dirty="0"/>
              <a:t>-</a:t>
            </a:r>
            <a:br>
              <a:rPr lang="fr-FR" dirty="0"/>
            </a:br>
            <a:r>
              <a:rPr lang="fr-FR" sz="3200" i="1" dirty="0"/>
              <a:t>les journées de mini stage</a:t>
            </a:r>
          </a:p>
        </p:txBody>
      </p:sp>
      <p:sp>
        <p:nvSpPr>
          <p:cNvPr id="4" name="Ellipse 3">
            <a:extLst>
              <a:ext uri="{FF2B5EF4-FFF2-40B4-BE49-F238E27FC236}">
                <a16:creationId xmlns:a16="http://schemas.microsoft.com/office/drawing/2014/main" xmlns="" id="{C7A10F68-539B-4C46-AAEA-6EA3F77E863B}"/>
              </a:ext>
            </a:extLst>
          </p:cNvPr>
          <p:cNvSpPr/>
          <p:nvPr/>
        </p:nvSpPr>
        <p:spPr>
          <a:xfrm>
            <a:off x="4607511" y="365125"/>
            <a:ext cx="6746290" cy="1916436"/>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sz="1800" b="0" i="0" u="none" strike="noStrike" baseline="0" dirty="0">
                <a:solidFill>
                  <a:schemeClr val="tx1"/>
                </a:solidFill>
                <a:latin typeface="Calibri" panose="020F0502020204030204" pitchFamily="34" charset="0"/>
              </a:rPr>
              <a:t>I</a:t>
            </a:r>
            <a:r>
              <a:rPr lang="fr-FR" sz="1800" b="0" i="0" u="none" strike="noStrike" baseline="0" dirty="0">
                <a:solidFill>
                  <a:schemeClr val="tx1"/>
                </a:solidFill>
                <a:latin typeface="Arial" panose="020B0604020202020204" pitchFamily="34" charset="0"/>
              </a:rPr>
              <a:t>l est primordial de bien préparer l’orientation en lycée professionnel. Le projet personnel d'orientation doit être travaillé en </a:t>
            </a:r>
            <a:r>
              <a:rPr lang="fr-FR" sz="1800" b="0" i="0" u="none" strike="noStrike" baseline="0" dirty="0" smtClean="0">
                <a:solidFill>
                  <a:schemeClr val="tx1"/>
                </a:solidFill>
                <a:latin typeface="Arial" panose="020B0604020202020204" pitchFamily="34" charset="0"/>
              </a:rPr>
              <a:t>amont.</a:t>
            </a:r>
            <a:endParaRPr lang="fr-FR" dirty="0">
              <a:solidFill>
                <a:schemeClr val="tx1"/>
              </a:solidFill>
            </a:endParaRPr>
          </a:p>
        </p:txBody>
      </p:sp>
      <p:sp>
        <p:nvSpPr>
          <p:cNvPr id="5" name="Ellipse 4">
            <a:extLst>
              <a:ext uri="{FF2B5EF4-FFF2-40B4-BE49-F238E27FC236}">
                <a16:creationId xmlns:a16="http://schemas.microsoft.com/office/drawing/2014/main" xmlns="" id="{DF056927-6067-4B57-8CCF-57665826914C}"/>
              </a:ext>
            </a:extLst>
          </p:cNvPr>
          <p:cNvSpPr/>
          <p:nvPr/>
        </p:nvSpPr>
        <p:spPr>
          <a:xfrm>
            <a:off x="4806150" y="2534574"/>
            <a:ext cx="6547650" cy="18465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800" b="0" i="0" u="none" strike="noStrike" baseline="0" dirty="0">
                <a:solidFill>
                  <a:srgbClr val="000000"/>
                </a:solidFill>
                <a:latin typeface="Arial" panose="020B0604020202020204" pitchFamily="34" charset="0"/>
              </a:rPr>
              <a:t>Les psychologues de EN, les enseignants et les chefs d'établissement sont impliqués aux différents paliers d'orientation.</a:t>
            </a:r>
            <a:endParaRPr lang="fr-FR" dirty="0"/>
          </a:p>
        </p:txBody>
      </p:sp>
      <p:sp>
        <p:nvSpPr>
          <p:cNvPr id="6" name="Ellipse 5">
            <a:extLst>
              <a:ext uri="{FF2B5EF4-FFF2-40B4-BE49-F238E27FC236}">
                <a16:creationId xmlns:a16="http://schemas.microsoft.com/office/drawing/2014/main" xmlns="" id="{BC4A5E4B-0574-4A51-A8A1-AC108D2CA7C1}"/>
              </a:ext>
            </a:extLst>
          </p:cNvPr>
          <p:cNvSpPr/>
          <p:nvPr/>
        </p:nvSpPr>
        <p:spPr>
          <a:xfrm>
            <a:off x="4806150" y="4634144"/>
            <a:ext cx="6547650" cy="185873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800" b="0" i="0" u="none" strike="noStrike" baseline="0" dirty="0">
                <a:solidFill>
                  <a:srgbClr val="000000"/>
                </a:solidFill>
                <a:latin typeface="Arial" panose="020B0604020202020204" pitchFamily="34" charset="0"/>
              </a:rPr>
              <a:t>Les jeunes doivent effectuer plusieurs journées d’immersion en lycée professionnel pour découvrir les différentes filières et les exigences de chacune d’elle.</a:t>
            </a:r>
            <a:endParaRPr lang="fr-FR" dirty="0"/>
          </a:p>
        </p:txBody>
      </p:sp>
    </p:spTree>
    <p:extLst>
      <p:ext uri="{BB962C8B-B14F-4D97-AF65-F5344CB8AC3E}">
        <p14:creationId xmlns:p14="http://schemas.microsoft.com/office/powerpoint/2010/main" val="4072164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668CDDE-D575-4DC0-899D-1F4FB9015F8D}"/>
              </a:ext>
            </a:extLst>
          </p:cNvPr>
          <p:cNvSpPr>
            <a:spLocks noGrp="1"/>
          </p:cNvSpPr>
          <p:nvPr>
            <p:ph type="title"/>
          </p:nvPr>
        </p:nvSpPr>
        <p:spPr>
          <a:xfrm>
            <a:off x="838200" y="5317724"/>
            <a:ext cx="11111144" cy="124287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lstStyle/>
          <a:p>
            <a:pPr algn="ctr"/>
            <a:r>
              <a:rPr lang="fr-FR" dirty="0"/>
              <a:t>L’orientation en ULIS pro: </a:t>
            </a:r>
            <a:r>
              <a:rPr lang="fr-FR" dirty="0">
                <a:solidFill>
                  <a:srgbClr val="00B0F0"/>
                </a:solidFill>
              </a:rPr>
              <a:t>la procédure </a:t>
            </a:r>
          </a:p>
        </p:txBody>
      </p:sp>
      <p:sp>
        <p:nvSpPr>
          <p:cNvPr id="3" name="Espace réservé du contenu 2">
            <a:extLst>
              <a:ext uri="{FF2B5EF4-FFF2-40B4-BE49-F238E27FC236}">
                <a16:creationId xmlns:a16="http://schemas.microsoft.com/office/drawing/2014/main" xmlns="" id="{2C1BF723-826E-4779-9603-BAA1153BC1E8}"/>
              </a:ext>
            </a:extLst>
          </p:cNvPr>
          <p:cNvSpPr>
            <a:spLocks noGrp="1"/>
          </p:cNvSpPr>
          <p:nvPr>
            <p:ph idx="1"/>
          </p:nvPr>
        </p:nvSpPr>
        <p:spPr>
          <a:xfrm>
            <a:off x="1411550" y="297403"/>
            <a:ext cx="10537794" cy="812306"/>
          </a:xfrm>
          <a:ln/>
        </p:spPr>
        <p:style>
          <a:lnRef idx="1">
            <a:schemeClr val="accent1"/>
          </a:lnRef>
          <a:fillRef idx="3">
            <a:schemeClr val="accent1"/>
          </a:fillRef>
          <a:effectRef idx="2">
            <a:schemeClr val="accent1"/>
          </a:effectRef>
          <a:fontRef idx="minor">
            <a:schemeClr val="lt1"/>
          </a:fontRef>
        </p:style>
        <p:txBody>
          <a:bodyPr>
            <a:normAutofit/>
          </a:bodyPr>
          <a:lstStyle/>
          <a:p>
            <a:pPr marL="0" indent="0" algn="just">
              <a:buNone/>
            </a:pPr>
            <a:r>
              <a:rPr lang="fr-FR" sz="1600" b="1" i="0" u="none" strike="noStrike" baseline="0" dirty="0">
                <a:latin typeface="Calibri" panose="020F0502020204030204" pitchFamily="34" charset="0"/>
              </a:rPr>
              <a:t>L'orientation des élèves en situation de handicap relève, d'une part, des décisions de la commission des droits et de l'autonomie des personnes handicapées (CDAPH) et, d'autre part, des procédures d'orientation et d'affectation des services académiques.</a:t>
            </a:r>
            <a:endParaRPr lang="fr-FR" sz="1600" b="1" dirty="0"/>
          </a:p>
        </p:txBody>
      </p:sp>
      <p:pic>
        <p:nvPicPr>
          <p:cNvPr id="5" name="Graphique 4" descr="Grouper">
            <a:extLst>
              <a:ext uri="{FF2B5EF4-FFF2-40B4-BE49-F238E27FC236}">
                <a16:creationId xmlns:a16="http://schemas.microsoft.com/office/drawing/2014/main" xmlns="" id="{6C6B1CE6-08A5-4FC9-BD42-CBFEF6DDCB5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36582" y="472736"/>
            <a:ext cx="452761" cy="506028"/>
          </a:xfrm>
          <a:prstGeom prst="rect">
            <a:avLst/>
          </a:prstGeom>
        </p:spPr>
      </p:pic>
      <p:sp>
        <p:nvSpPr>
          <p:cNvPr id="6" name="ZoneTexte 5">
            <a:extLst>
              <a:ext uri="{FF2B5EF4-FFF2-40B4-BE49-F238E27FC236}">
                <a16:creationId xmlns:a16="http://schemas.microsoft.com/office/drawing/2014/main" xmlns="" id="{35620451-F35F-40D5-8324-DC196A2DA963}"/>
              </a:ext>
            </a:extLst>
          </p:cNvPr>
          <p:cNvSpPr txBox="1"/>
          <p:nvPr/>
        </p:nvSpPr>
        <p:spPr>
          <a:xfrm>
            <a:off x="1411550" y="1273290"/>
            <a:ext cx="10537794" cy="58477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fr-FR" sz="1600" b="1" i="0" u="none" strike="noStrike" baseline="0" dirty="0">
                <a:latin typeface="Calibri" panose="020F0502020204030204" pitchFamily="34" charset="0"/>
              </a:rPr>
              <a:t>Une commission préparatoire à l'affectation est présidée par l'IA-DASEN ou son représentant avec les IEN-ASH et IEN-IO comme animateurs. Cette instance étudie les dossiers.</a:t>
            </a:r>
            <a:endParaRPr lang="fr-FR" sz="1600" b="1" dirty="0"/>
          </a:p>
        </p:txBody>
      </p:sp>
      <p:pic>
        <p:nvPicPr>
          <p:cNvPr id="10" name="Image 9">
            <a:extLst>
              <a:ext uri="{FF2B5EF4-FFF2-40B4-BE49-F238E27FC236}">
                <a16:creationId xmlns:a16="http://schemas.microsoft.com/office/drawing/2014/main" xmlns="" id="{68B41690-CB72-4822-B9D8-9E5BF1151E48}"/>
              </a:ext>
            </a:extLst>
          </p:cNvPr>
          <p:cNvPicPr>
            <a:picLocks noChangeAspect="1"/>
          </p:cNvPicPr>
          <p:nvPr/>
        </p:nvPicPr>
        <p:blipFill>
          <a:blip r:embed="rId4"/>
          <a:stretch>
            <a:fillRect/>
          </a:stretch>
        </p:blipFill>
        <p:spPr>
          <a:xfrm>
            <a:off x="836581" y="1273290"/>
            <a:ext cx="451143" cy="506012"/>
          </a:xfrm>
          <a:prstGeom prst="rect">
            <a:avLst/>
          </a:prstGeom>
        </p:spPr>
      </p:pic>
      <p:pic>
        <p:nvPicPr>
          <p:cNvPr id="13" name="Image 12">
            <a:extLst>
              <a:ext uri="{FF2B5EF4-FFF2-40B4-BE49-F238E27FC236}">
                <a16:creationId xmlns:a16="http://schemas.microsoft.com/office/drawing/2014/main" xmlns="" id="{1AEF034E-2A87-4630-B006-A5BCE788127C}"/>
              </a:ext>
            </a:extLst>
          </p:cNvPr>
          <p:cNvPicPr>
            <a:picLocks noChangeAspect="1"/>
          </p:cNvPicPr>
          <p:nvPr/>
        </p:nvPicPr>
        <p:blipFill>
          <a:blip r:embed="rId4"/>
          <a:stretch>
            <a:fillRect/>
          </a:stretch>
        </p:blipFill>
        <p:spPr>
          <a:xfrm>
            <a:off x="836580" y="1898697"/>
            <a:ext cx="451143" cy="506012"/>
          </a:xfrm>
          <a:prstGeom prst="rect">
            <a:avLst/>
          </a:prstGeom>
        </p:spPr>
      </p:pic>
      <p:sp>
        <p:nvSpPr>
          <p:cNvPr id="14" name="ZoneTexte 13">
            <a:extLst>
              <a:ext uri="{FF2B5EF4-FFF2-40B4-BE49-F238E27FC236}">
                <a16:creationId xmlns:a16="http://schemas.microsoft.com/office/drawing/2014/main" xmlns="" id="{CF86E859-8B16-4552-80D7-89B04B6FB98C}"/>
              </a:ext>
            </a:extLst>
          </p:cNvPr>
          <p:cNvSpPr txBox="1"/>
          <p:nvPr/>
        </p:nvSpPr>
        <p:spPr>
          <a:xfrm>
            <a:off x="1411550" y="1967037"/>
            <a:ext cx="10537794"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fr-FR" sz="1800" b="0" i="0" u="none" strike="noStrike" baseline="0" dirty="0">
                <a:latin typeface="Calibri" panose="020F0502020204030204" pitchFamily="34" charset="0"/>
              </a:rPr>
              <a:t>Il est recommandé aux familles et aux élèves en situation de handicap de formuler plusieurs vœux.</a:t>
            </a:r>
            <a:endParaRPr lang="fr-FR" dirty="0"/>
          </a:p>
        </p:txBody>
      </p:sp>
      <p:pic>
        <p:nvPicPr>
          <p:cNvPr id="21" name="Graphique 20" descr="Coche">
            <a:extLst>
              <a:ext uri="{FF2B5EF4-FFF2-40B4-BE49-F238E27FC236}">
                <a16:creationId xmlns:a16="http://schemas.microsoft.com/office/drawing/2014/main" xmlns="" id="{DACE145C-2ECF-4225-9DFB-56B9408E064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07463" y="2807781"/>
            <a:ext cx="380260" cy="397466"/>
          </a:xfrm>
          <a:prstGeom prst="rect">
            <a:avLst/>
          </a:prstGeom>
        </p:spPr>
      </p:pic>
      <p:sp>
        <p:nvSpPr>
          <p:cNvPr id="22" name="ZoneTexte 21">
            <a:extLst>
              <a:ext uri="{FF2B5EF4-FFF2-40B4-BE49-F238E27FC236}">
                <a16:creationId xmlns:a16="http://schemas.microsoft.com/office/drawing/2014/main" xmlns="" id="{832766FC-9ED5-476B-A814-6D91B9D9E1C4}"/>
              </a:ext>
            </a:extLst>
          </p:cNvPr>
          <p:cNvSpPr txBox="1"/>
          <p:nvPr/>
        </p:nvSpPr>
        <p:spPr>
          <a:xfrm>
            <a:off x="1411550" y="2675490"/>
            <a:ext cx="10537794"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fr-FR" sz="1800" b="0" i="0" u="none" strike="noStrike" baseline="0" dirty="0">
                <a:latin typeface="Calibri" panose="020F0502020204030204" pitchFamily="34" charset="0"/>
              </a:rPr>
              <a:t>Les chefs d'établissement devront procéder à la création une fiche dans l'application AFFELNET pour chaque élève dont au moins un vœu a reçu l'avis favorable et saisir le (ou les) vœu(x) concerné(s).</a:t>
            </a:r>
            <a:endParaRPr lang="fr-FR" dirty="0"/>
          </a:p>
        </p:txBody>
      </p:sp>
      <p:pic>
        <p:nvPicPr>
          <p:cNvPr id="24" name="Graphique 23" descr="Coche">
            <a:extLst>
              <a:ext uri="{FF2B5EF4-FFF2-40B4-BE49-F238E27FC236}">
                <a16:creationId xmlns:a16="http://schemas.microsoft.com/office/drawing/2014/main" xmlns="" id="{DA7743D8-4448-44D9-A015-B5ED5C23EBC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04294" y="3504169"/>
            <a:ext cx="380260" cy="397466"/>
          </a:xfrm>
          <a:prstGeom prst="rect">
            <a:avLst/>
          </a:prstGeom>
        </p:spPr>
      </p:pic>
      <p:sp>
        <p:nvSpPr>
          <p:cNvPr id="26" name="ZoneTexte 25">
            <a:extLst>
              <a:ext uri="{FF2B5EF4-FFF2-40B4-BE49-F238E27FC236}">
                <a16:creationId xmlns:a16="http://schemas.microsoft.com/office/drawing/2014/main" xmlns="" id="{BB6536C9-30C5-4029-A0B0-4EC6D2E5B90A}"/>
              </a:ext>
            </a:extLst>
          </p:cNvPr>
          <p:cNvSpPr txBox="1"/>
          <p:nvPr/>
        </p:nvSpPr>
        <p:spPr>
          <a:xfrm>
            <a:off x="1411550" y="3532303"/>
            <a:ext cx="105016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fr-FR" sz="1800" b="0" i="0" u="none" strike="noStrike" baseline="0" dirty="0">
                <a:latin typeface="Calibri" panose="020F0502020204030204" pitchFamily="34" charset="0"/>
              </a:rPr>
              <a:t>Les notifications de la MDPH devront mentionner l'orientation avec la poursuite de la prise en charge en ULIS.</a:t>
            </a:r>
            <a:endParaRPr lang="fr-FR" dirty="0"/>
          </a:p>
        </p:txBody>
      </p:sp>
      <p:pic>
        <p:nvPicPr>
          <p:cNvPr id="27" name="Graphique 26" descr="Coche">
            <a:extLst>
              <a:ext uri="{FF2B5EF4-FFF2-40B4-BE49-F238E27FC236}">
                <a16:creationId xmlns:a16="http://schemas.microsoft.com/office/drawing/2014/main" xmlns="" id="{56BBDBCC-753E-41C3-8F84-090FE0F25AE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04294" y="4294851"/>
            <a:ext cx="380260" cy="397466"/>
          </a:xfrm>
          <a:prstGeom prst="rect">
            <a:avLst/>
          </a:prstGeom>
        </p:spPr>
      </p:pic>
      <p:sp>
        <p:nvSpPr>
          <p:cNvPr id="29" name="ZoneTexte 28">
            <a:extLst>
              <a:ext uri="{FF2B5EF4-FFF2-40B4-BE49-F238E27FC236}">
                <a16:creationId xmlns:a16="http://schemas.microsoft.com/office/drawing/2014/main" xmlns="" id="{101153DD-C638-4E0B-8F63-B89755D7ADE1}"/>
              </a:ext>
            </a:extLst>
          </p:cNvPr>
          <p:cNvSpPr txBox="1"/>
          <p:nvPr/>
        </p:nvSpPr>
        <p:spPr>
          <a:xfrm>
            <a:off x="1411550" y="4127160"/>
            <a:ext cx="10501600" cy="9233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fr-FR" sz="1800" b="0" i="0" u="none" strike="noStrike" baseline="0" dirty="0">
                <a:latin typeface="Calibri" panose="020F0502020204030204" pitchFamily="34" charset="0"/>
              </a:rPr>
              <a:t>L'affectation des élèves au lycée est prononcée par l'inspecteur d'académie –directeur académique des services de l'éducation nationale (IA-</a:t>
            </a:r>
            <a:r>
              <a:rPr lang="fr-FR" sz="1800" b="0" i="0" u="none" strike="noStrike" baseline="0" dirty="0" err="1">
                <a:latin typeface="Calibri" panose="020F0502020204030204" pitchFamily="34" charset="0"/>
              </a:rPr>
              <a:t>Dasen</a:t>
            </a:r>
            <a:r>
              <a:rPr lang="fr-FR" sz="1800" b="0" i="0" u="none" strike="noStrike" baseline="0" dirty="0">
                <a:latin typeface="Calibri" panose="020F0502020204030204" pitchFamily="34" charset="0"/>
              </a:rPr>
              <a:t>) agissant par délégation du recteur d'académie. Elle intervient après la décision définitive d'orientation.</a:t>
            </a:r>
            <a:endParaRPr lang="fr-FR" dirty="0"/>
          </a:p>
        </p:txBody>
      </p:sp>
    </p:spTree>
    <p:extLst>
      <p:ext uri="{BB962C8B-B14F-4D97-AF65-F5344CB8AC3E}">
        <p14:creationId xmlns:p14="http://schemas.microsoft.com/office/powerpoint/2010/main" val="31696834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3077</TotalTime>
  <Words>818</Words>
  <Application>Microsoft Office PowerPoint</Application>
  <PresentationFormat>Grand écran</PresentationFormat>
  <Paragraphs>52</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Calibri Light</vt:lpstr>
      <vt:lpstr>CenturyGothic</vt:lpstr>
      <vt:lpstr>CenturyGothic-Bold</vt:lpstr>
      <vt:lpstr>Thème Office</vt:lpstr>
      <vt:lpstr>Définition de l’ULIS</vt:lpstr>
      <vt:lpstr>A qui s’adresse ce dispositif?</vt:lpstr>
      <vt:lpstr>Les objectifs de l’ULIS</vt:lpstr>
      <vt:lpstr>Le fonctionnement de l’ULIS</vt:lpstr>
      <vt:lpstr>Rôle et missions du coordonnateur ULIS</vt:lpstr>
      <vt:lpstr>Les missions de l’AESH</vt:lpstr>
      <vt:lpstr>L’orientation en lycée professionnel: une orientation qui se prépare - les journées de mini stage</vt:lpstr>
      <vt:lpstr>L’orientation en ULIS pro: la procédure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Unité Localisée pour l’Inclusion Scolaire</dc:title>
  <dc:creator>luc</dc:creator>
  <cp:lastModifiedBy>LUC CHASTANG</cp:lastModifiedBy>
  <cp:revision>35</cp:revision>
  <dcterms:created xsi:type="dcterms:W3CDTF">2021-02-24T14:55:18Z</dcterms:created>
  <dcterms:modified xsi:type="dcterms:W3CDTF">2022-02-15T10:07:40Z</dcterms:modified>
</cp:coreProperties>
</file>